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24"/>
  </p:notesMasterIdLst>
  <p:handoutMasterIdLst>
    <p:handoutMasterId r:id="rId125"/>
  </p:handoutMasterIdLst>
  <p:sldIdLst>
    <p:sldId id="320" r:id="rId2"/>
    <p:sldId id="326" r:id="rId3"/>
    <p:sldId id="327" r:id="rId4"/>
    <p:sldId id="328" r:id="rId5"/>
    <p:sldId id="329" r:id="rId6"/>
    <p:sldId id="330" r:id="rId7"/>
    <p:sldId id="331" r:id="rId8"/>
    <p:sldId id="332" r:id="rId9"/>
    <p:sldId id="333" r:id="rId10"/>
    <p:sldId id="334" r:id="rId11"/>
    <p:sldId id="352" r:id="rId12"/>
    <p:sldId id="335" r:id="rId13"/>
    <p:sldId id="336" r:id="rId14"/>
    <p:sldId id="337" r:id="rId15"/>
    <p:sldId id="338" r:id="rId16"/>
    <p:sldId id="339" r:id="rId17"/>
    <p:sldId id="340" r:id="rId18"/>
    <p:sldId id="341" r:id="rId19"/>
    <p:sldId id="342" r:id="rId20"/>
    <p:sldId id="343" r:id="rId21"/>
    <p:sldId id="344" r:id="rId22"/>
    <p:sldId id="345" r:id="rId23"/>
    <p:sldId id="346" r:id="rId24"/>
    <p:sldId id="347" r:id="rId25"/>
    <p:sldId id="348" r:id="rId26"/>
    <p:sldId id="349" r:id="rId27"/>
    <p:sldId id="353" r:id="rId28"/>
    <p:sldId id="354" r:id="rId29"/>
    <p:sldId id="355" r:id="rId30"/>
    <p:sldId id="357" r:id="rId31"/>
    <p:sldId id="358" r:id="rId32"/>
    <p:sldId id="421" r:id="rId33"/>
    <p:sldId id="361" r:id="rId34"/>
    <p:sldId id="362" r:id="rId35"/>
    <p:sldId id="422" r:id="rId36"/>
    <p:sldId id="365" r:id="rId37"/>
    <p:sldId id="366" r:id="rId38"/>
    <p:sldId id="367" r:id="rId39"/>
    <p:sldId id="423" r:id="rId40"/>
    <p:sldId id="371" r:id="rId41"/>
    <p:sldId id="373" r:id="rId42"/>
    <p:sldId id="374" r:id="rId43"/>
    <p:sldId id="375" r:id="rId44"/>
    <p:sldId id="376" r:id="rId45"/>
    <p:sldId id="377" r:id="rId46"/>
    <p:sldId id="378" r:id="rId47"/>
    <p:sldId id="379" r:id="rId48"/>
    <p:sldId id="380" r:id="rId49"/>
    <p:sldId id="382" r:id="rId50"/>
    <p:sldId id="384" r:id="rId51"/>
    <p:sldId id="385" r:id="rId52"/>
    <p:sldId id="386" r:id="rId53"/>
    <p:sldId id="387" r:id="rId54"/>
    <p:sldId id="388" r:id="rId55"/>
    <p:sldId id="389" r:id="rId56"/>
    <p:sldId id="424" r:id="rId57"/>
    <p:sldId id="392" r:id="rId58"/>
    <p:sldId id="393" r:id="rId59"/>
    <p:sldId id="394" r:id="rId60"/>
    <p:sldId id="395" r:id="rId61"/>
    <p:sldId id="396" r:id="rId62"/>
    <p:sldId id="397" r:id="rId63"/>
    <p:sldId id="399" r:id="rId64"/>
    <p:sldId id="425" r:id="rId65"/>
    <p:sldId id="402" r:id="rId66"/>
    <p:sldId id="403" r:id="rId67"/>
    <p:sldId id="404" r:id="rId68"/>
    <p:sldId id="406" r:id="rId69"/>
    <p:sldId id="407" r:id="rId70"/>
    <p:sldId id="408" r:id="rId71"/>
    <p:sldId id="409" r:id="rId72"/>
    <p:sldId id="411" r:id="rId73"/>
    <p:sldId id="412" r:id="rId74"/>
    <p:sldId id="426" r:id="rId75"/>
    <p:sldId id="416" r:id="rId76"/>
    <p:sldId id="417" r:id="rId77"/>
    <p:sldId id="419" r:id="rId78"/>
    <p:sldId id="457" r:id="rId79"/>
    <p:sldId id="427" r:id="rId80"/>
    <p:sldId id="428" r:id="rId81"/>
    <p:sldId id="429" r:id="rId82"/>
    <p:sldId id="430" r:id="rId83"/>
    <p:sldId id="432" r:id="rId84"/>
    <p:sldId id="433" r:id="rId85"/>
    <p:sldId id="434" r:id="rId86"/>
    <p:sldId id="435" r:id="rId87"/>
    <p:sldId id="437" r:id="rId88"/>
    <p:sldId id="439" r:id="rId89"/>
    <p:sldId id="440" r:id="rId90"/>
    <p:sldId id="458" r:id="rId91"/>
    <p:sldId id="443" r:id="rId92"/>
    <p:sldId id="444" r:id="rId93"/>
    <p:sldId id="459" r:id="rId94"/>
    <p:sldId id="446" r:id="rId95"/>
    <p:sldId id="447" r:id="rId96"/>
    <p:sldId id="448" r:id="rId97"/>
    <p:sldId id="449" r:id="rId98"/>
    <p:sldId id="450" r:id="rId99"/>
    <p:sldId id="451" r:id="rId100"/>
    <p:sldId id="452" r:id="rId101"/>
    <p:sldId id="453" r:id="rId102"/>
    <p:sldId id="454" r:id="rId103"/>
    <p:sldId id="455" r:id="rId104"/>
    <p:sldId id="461" r:id="rId105"/>
    <p:sldId id="470" r:id="rId106"/>
    <p:sldId id="465" r:id="rId107"/>
    <p:sldId id="471" r:id="rId108"/>
    <p:sldId id="467" r:id="rId109"/>
    <p:sldId id="468" r:id="rId110"/>
    <p:sldId id="472" r:id="rId111"/>
    <p:sldId id="473" r:id="rId112"/>
    <p:sldId id="474" r:id="rId113"/>
    <p:sldId id="475" r:id="rId114"/>
    <p:sldId id="476" r:id="rId115"/>
    <p:sldId id="477" r:id="rId116"/>
    <p:sldId id="479" r:id="rId117"/>
    <p:sldId id="480" r:id="rId118"/>
    <p:sldId id="482" r:id="rId119"/>
    <p:sldId id="483" r:id="rId120"/>
    <p:sldId id="484" r:id="rId121"/>
    <p:sldId id="486" r:id="rId122"/>
    <p:sldId id="460" r:id="rId123"/>
  </p:sldIdLst>
  <p:sldSz cx="9144000" cy="6858000" type="screen4x3"/>
  <p:notesSz cx="6881813" cy="9296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5pPr>
    <a:lvl6pPr marL="2286000" algn="l" defTabSz="914400" rtl="0" eaLnBrk="1" latinLnBrk="0" hangingPunct="1"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6pPr>
    <a:lvl7pPr marL="2743200" algn="l" defTabSz="914400" rtl="0" eaLnBrk="1" latinLnBrk="0" hangingPunct="1"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7pPr>
    <a:lvl8pPr marL="3200400" algn="l" defTabSz="914400" rtl="0" eaLnBrk="1" latinLnBrk="0" hangingPunct="1"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8pPr>
    <a:lvl9pPr marL="3657600" algn="l" defTabSz="914400" rtl="0" eaLnBrk="1" latinLnBrk="0" hangingPunct="1"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8FFC8"/>
    <a:srgbClr val="FAF7C8"/>
    <a:srgbClr val="FAF8C8"/>
    <a:srgbClr val="F5FFC2"/>
    <a:srgbClr val="EBFFD2"/>
    <a:srgbClr val="EBFFDC"/>
    <a:srgbClr val="FAF8BE"/>
    <a:srgbClr val="FAF8D2"/>
    <a:srgbClr val="8CF4F2"/>
    <a:srgbClr val="A4F6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53" autoAdjust="0"/>
    <p:restoredTop sz="94660" autoAdjust="0"/>
  </p:normalViewPr>
  <p:slideViewPr>
    <p:cSldViewPr>
      <p:cViewPr>
        <p:scale>
          <a:sx n="75" d="100"/>
          <a:sy n="75" d="100"/>
        </p:scale>
        <p:origin x="-1320" y="-3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  <p:sld r:id="rId11" collapse="1"/>
      <p:sld r:id="rId12" collapse="1"/>
      <p:sld r:id="rId13" collapse="1"/>
      <p:sld r:id="rId14" collapse="1"/>
      <p:sld r:id="rId15" collapse="1"/>
      <p:sld r:id="rId16" collapse="1"/>
      <p:sld r:id="rId17" collapse="1"/>
      <p:sld r:id="rId18" collapse="1"/>
      <p:sld r:id="rId19" collapse="1"/>
      <p:sld r:id="rId20" collapse="1"/>
      <p:sld r:id="rId21" collapse="1"/>
      <p:sld r:id="rId22" collapse="1"/>
      <p:sld r:id="rId23" collapse="1"/>
      <p:sld r:id="rId24" collapse="1"/>
      <p:sld r:id="rId25" collapse="1"/>
      <p:sld r:id="rId26" collapse="1"/>
      <p:sld r:id="rId27" collapse="1"/>
      <p:sld r:id="rId28" collapse="1"/>
      <p:sld r:id="rId29" collapse="1"/>
      <p:sld r:id="rId30" collapse="1"/>
      <p:sld r:id="rId31" collapse="1"/>
      <p:sld r:id="rId32" collapse="1"/>
      <p:sld r:id="rId33" collapse="1"/>
      <p:sld r:id="rId34" collapse="1"/>
      <p:sld r:id="rId35" collapse="1"/>
      <p:sld r:id="rId36" collapse="1"/>
      <p:sld r:id="rId37" collapse="1"/>
      <p:sld r:id="rId38" collapse="1"/>
      <p:sld r:id="rId39" collapse="1"/>
      <p:sld r:id="rId40" collapse="1"/>
      <p:sld r:id="rId41" collapse="1"/>
      <p:sld r:id="rId42" collapse="1"/>
      <p:sld r:id="rId43" collapse="1"/>
      <p:sld r:id="rId44" collapse="1"/>
      <p:sld r:id="rId45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2" d="100"/>
          <a:sy n="82" d="100"/>
        </p:scale>
        <p:origin x="-1998" y="-84"/>
      </p:cViewPr>
      <p:guideLst>
        <p:guide orient="horz" pos="2928"/>
        <p:guide pos="216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theme" Target="theme/theme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2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notesMaster" Target="notesMasters/notesMaster1.xml"/><Relationship Id="rId12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_rels/viewProps.xml.rels><?xml version="1.0" encoding="UTF-8" standalone="yes"?>
<Relationships xmlns="http://schemas.openxmlformats.org/package/2006/relationships"><Relationship Id="rId8" Type="http://schemas.openxmlformats.org/officeDocument/2006/relationships/slide" Target="slides/slide44.xml"/><Relationship Id="rId13" Type="http://schemas.openxmlformats.org/officeDocument/2006/relationships/slide" Target="slides/slide50.xml"/><Relationship Id="rId18" Type="http://schemas.openxmlformats.org/officeDocument/2006/relationships/slide" Target="slides/slide57.xml"/><Relationship Id="rId26" Type="http://schemas.openxmlformats.org/officeDocument/2006/relationships/slide" Target="slides/slide70.xml"/><Relationship Id="rId39" Type="http://schemas.openxmlformats.org/officeDocument/2006/relationships/slide" Target="slides/slide95.xml"/><Relationship Id="rId3" Type="http://schemas.openxmlformats.org/officeDocument/2006/relationships/slide" Target="slides/slide37.xml"/><Relationship Id="rId21" Type="http://schemas.openxmlformats.org/officeDocument/2006/relationships/slide" Target="slides/slide60.xml"/><Relationship Id="rId34" Type="http://schemas.openxmlformats.org/officeDocument/2006/relationships/slide" Target="slides/slide85.xml"/><Relationship Id="rId42" Type="http://schemas.openxmlformats.org/officeDocument/2006/relationships/slide" Target="slides/slide98.xml"/><Relationship Id="rId7" Type="http://schemas.openxmlformats.org/officeDocument/2006/relationships/slide" Target="slides/slide43.xml"/><Relationship Id="rId12" Type="http://schemas.openxmlformats.org/officeDocument/2006/relationships/slide" Target="slides/slide49.xml"/><Relationship Id="rId17" Type="http://schemas.openxmlformats.org/officeDocument/2006/relationships/slide" Target="slides/slide54.xml"/><Relationship Id="rId25" Type="http://schemas.openxmlformats.org/officeDocument/2006/relationships/slide" Target="slides/slide69.xml"/><Relationship Id="rId33" Type="http://schemas.openxmlformats.org/officeDocument/2006/relationships/slide" Target="slides/slide84.xml"/><Relationship Id="rId38" Type="http://schemas.openxmlformats.org/officeDocument/2006/relationships/slide" Target="slides/slide91.xml"/><Relationship Id="rId2" Type="http://schemas.openxmlformats.org/officeDocument/2006/relationships/slide" Target="slides/slide36.xml"/><Relationship Id="rId16" Type="http://schemas.openxmlformats.org/officeDocument/2006/relationships/slide" Target="slides/slide53.xml"/><Relationship Id="rId20" Type="http://schemas.openxmlformats.org/officeDocument/2006/relationships/slide" Target="slides/slide59.xml"/><Relationship Id="rId29" Type="http://schemas.openxmlformats.org/officeDocument/2006/relationships/slide" Target="slides/slide77.xml"/><Relationship Id="rId41" Type="http://schemas.openxmlformats.org/officeDocument/2006/relationships/slide" Target="slides/slide97.xml"/><Relationship Id="rId1" Type="http://schemas.openxmlformats.org/officeDocument/2006/relationships/slide" Target="slides/slide33.xml"/><Relationship Id="rId6" Type="http://schemas.openxmlformats.org/officeDocument/2006/relationships/slide" Target="slides/slide42.xml"/><Relationship Id="rId11" Type="http://schemas.openxmlformats.org/officeDocument/2006/relationships/slide" Target="slides/slide47.xml"/><Relationship Id="rId24" Type="http://schemas.openxmlformats.org/officeDocument/2006/relationships/slide" Target="slides/slide68.xml"/><Relationship Id="rId32" Type="http://schemas.openxmlformats.org/officeDocument/2006/relationships/slide" Target="slides/slide83.xml"/><Relationship Id="rId37" Type="http://schemas.openxmlformats.org/officeDocument/2006/relationships/slide" Target="slides/slide88.xml"/><Relationship Id="rId40" Type="http://schemas.openxmlformats.org/officeDocument/2006/relationships/slide" Target="slides/slide96.xml"/><Relationship Id="rId45" Type="http://schemas.openxmlformats.org/officeDocument/2006/relationships/slide" Target="slides/slide106.xml"/><Relationship Id="rId5" Type="http://schemas.openxmlformats.org/officeDocument/2006/relationships/slide" Target="slides/slide41.xml"/><Relationship Id="rId15" Type="http://schemas.openxmlformats.org/officeDocument/2006/relationships/slide" Target="slides/slide52.xml"/><Relationship Id="rId23" Type="http://schemas.openxmlformats.org/officeDocument/2006/relationships/slide" Target="slides/slide66.xml"/><Relationship Id="rId28" Type="http://schemas.openxmlformats.org/officeDocument/2006/relationships/slide" Target="slides/slide76.xml"/><Relationship Id="rId36" Type="http://schemas.openxmlformats.org/officeDocument/2006/relationships/slide" Target="slides/slide87.xml"/><Relationship Id="rId10" Type="http://schemas.openxmlformats.org/officeDocument/2006/relationships/slide" Target="slides/slide46.xml"/><Relationship Id="rId19" Type="http://schemas.openxmlformats.org/officeDocument/2006/relationships/slide" Target="slides/slide58.xml"/><Relationship Id="rId31" Type="http://schemas.openxmlformats.org/officeDocument/2006/relationships/slide" Target="slides/slide80.xml"/><Relationship Id="rId44" Type="http://schemas.openxmlformats.org/officeDocument/2006/relationships/slide" Target="slides/slide100.xml"/><Relationship Id="rId4" Type="http://schemas.openxmlformats.org/officeDocument/2006/relationships/slide" Target="slides/slide40.xml"/><Relationship Id="rId9" Type="http://schemas.openxmlformats.org/officeDocument/2006/relationships/slide" Target="slides/slide45.xml"/><Relationship Id="rId14" Type="http://schemas.openxmlformats.org/officeDocument/2006/relationships/slide" Target="slides/slide51.xml"/><Relationship Id="rId22" Type="http://schemas.openxmlformats.org/officeDocument/2006/relationships/slide" Target="slides/slide65.xml"/><Relationship Id="rId27" Type="http://schemas.openxmlformats.org/officeDocument/2006/relationships/slide" Target="slides/slide75.xml"/><Relationship Id="rId30" Type="http://schemas.openxmlformats.org/officeDocument/2006/relationships/slide" Target="slides/slide79.xml"/><Relationship Id="rId35" Type="http://schemas.openxmlformats.org/officeDocument/2006/relationships/slide" Target="slides/slide86.xml"/><Relationship Id="rId43" Type="http://schemas.openxmlformats.org/officeDocument/2006/relationships/slide" Target="slides/slide9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82913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>
            <a:lvl1pPr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 bwMode="auto">
          <a:xfrm>
            <a:off x="3897313" y="0"/>
            <a:ext cx="2982912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>
            <a:lvl1pPr algn="r"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fld id="{3BF7C7B5-275F-4D1F-9AB4-9255447DBC73}" type="datetimeFigureOut">
              <a:rPr lang="en-US"/>
              <a:pPr/>
              <a:t>11/11/2010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 bwMode="auto">
          <a:xfrm>
            <a:off x="0" y="8829675"/>
            <a:ext cx="2982913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b" anchorCtr="0" compatLnSpc="1">
            <a:prstTxWarp prst="textNoShape">
              <a:avLst/>
            </a:prstTxWarp>
          </a:bodyPr>
          <a:lstStyle>
            <a:lvl1pPr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 bwMode="auto">
          <a:xfrm>
            <a:off x="3897313" y="8829675"/>
            <a:ext cx="2982912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b" anchorCtr="0" compatLnSpc="1">
            <a:prstTxWarp prst="textNoShape">
              <a:avLst/>
            </a:prstTxWarp>
          </a:bodyPr>
          <a:lstStyle>
            <a:lvl1pPr algn="r"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fld id="{3DADE544-1278-4EDA-8870-0A169B9A6D6D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314610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82913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>
            <a:lvl1pPr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 bwMode="auto">
          <a:xfrm>
            <a:off x="3897313" y="0"/>
            <a:ext cx="2982912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>
            <a:lvl1pPr algn="r"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fld id="{9B46F231-FB2B-4655-A644-E2477325E686}" type="datetimeFigureOut">
              <a:rPr lang="en-US"/>
              <a:pPr/>
              <a:t>11/11/2010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176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 bwMode="auto">
          <a:xfrm>
            <a:off x="687388" y="4416425"/>
            <a:ext cx="5507037" cy="4183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 bwMode="auto">
          <a:xfrm>
            <a:off x="0" y="8829675"/>
            <a:ext cx="2982913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b" anchorCtr="0" compatLnSpc="1">
            <a:prstTxWarp prst="textNoShape">
              <a:avLst/>
            </a:prstTxWarp>
          </a:bodyPr>
          <a:lstStyle>
            <a:lvl1pPr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 bwMode="auto">
          <a:xfrm>
            <a:off x="3897313" y="8829675"/>
            <a:ext cx="2982912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b" anchorCtr="0" compatLnSpc="1">
            <a:prstTxWarp prst="textNoShape">
              <a:avLst/>
            </a:prstTxWarp>
          </a:bodyPr>
          <a:lstStyle>
            <a:lvl1pPr algn="r"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fld id="{6FB4F6EA-423E-42DF-9292-215E7D886C4E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03820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ACF989F-2540-4A1F-95BB-19F8DB837FED}" type="slidenum">
              <a:rPr lang="en-US"/>
              <a:pPr/>
              <a:t>14</a:t>
            </a:fld>
            <a:r>
              <a:rPr lang="en-US" dirty="0"/>
              <a:t>##</a:t>
            </a:r>
          </a:p>
        </p:txBody>
      </p:sp>
      <p:sp>
        <p:nvSpPr>
          <p:cNvPr id="4751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51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9933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9933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9933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117E838-D0BC-4038-90B1-607AF9247E9C}" type="slidenum">
              <a:rPr lang="en-US" smtClean="0"/>
              <a:pPr/>
              <a:t>40</a:t>
            </a:fld>
            <a:r>
              <a:rPr lang="en-US" dirty="0" smtClean="0"/>
              <a:t>##</a:t>
            </a:r>
          </a:p>
        </p:txBody>
      </p:sp>
      <p:sp>
        <p:nvSpPr>
          <p:cNvPr id="993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10035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10035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1003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4D8521E-9586-4255-A9A9-7B6C0A147852}" type="slidenum">
              <a:rPr lang="en-US" smtClean="0"/>
              <a:pPr/>
              <a:t>43</a:t>
            </a:fld>
            <a:r>
              <a:rPr lang="en-US" dirty="0" smtClean="0"/>
              <a:t>##</a:t>
            </a:r>
          </a:p>
        </p:txBody>
      </p:sp>
      <p:sp>
        <p:nvSpPr>
          <p:cNvPr id="1003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10138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10138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62D163C-126C-4DC9-BA28-58DE8408799E}" type="slidenum">
              <a:rPr lang="en-US" smtClean="0"/>
              <a:pPr/>
              <a:t>44</a:t>
            </a:fld>
            <a:r>
              <a:rPr lang="en-US" dirty="0" smtClean="0"/>
              <a:t>##</a:t>
            </a:r>
          </a:p>
        </p:txBody>
      </p:sp>
      <p:sp>
        <p:nvSpPr>
          <p:cNvPr id="1013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10240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10240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10240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9A51349-9DF7-4E6A-8600-A2F1DA387C55}" type="slidenum">
              <a:rPr lang="en-US" smtClean="0"/>
              <a:pPr/>
              <a:t>45</a:t>
            </a:fld>
            <a:r>
              <a:rPr lang="en-US" dirty="0" smtClean="0"/>
              <a:t>##</a:t>
            </a:r>
          </a:p>
        </p:txBody>
      </p:sp>
      <p:sp>
        <p:nvSpPr>
          <p:cNvPr id="1024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dirty="0" smtClean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10342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10342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10342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F412365-36BE-4559-BAB2-C909EACB2139}" type="slidenum">
              <a:rPr lang="en-US" smtClean="0"/>
              <a:pPr/>
              <a:t>46</a:t>
            </a:fld>
            <a:r>
              <a:rPr lang="en-US" dirty="0" smtClean="0"/>
              <a:t>##</a:t>
            </a:r>
          </a:p>
        </p:txBody>
      </p:sp>
      <p:sp>
        <p:nvSpPr>
          <p:cNvPr id="1034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10445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10445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10445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E143D7E-AF9C-4BE7-A6A8-4D1B56F39BE2}" type="slidenum">
              <a:rPr lang="en-US" smtClean="0"/>
              <a:pPr/>
              <a:t>47</a:t>
            </a:fld>
            <a:r>
              <a:rPr lang="en-US" dirty="0" smtClean="0"/>
              <a:t>##</a:t>
            </a:r>
          </a:p>
        </p:txBody>
      </p:sp>
      <p:sp>
        <p:nvSpPr>
          <p:cNvPr id="1044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4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10649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10650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10650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64043C2-4D47-4DC4-9382-A0E92EC9EE87}" type="slidenum">
              <a:rPr lang="en-US" smtClean="0"/>
              <a:pPr/>
              <a:t>49</a:t>
            </a:fld>
            <a:r>
              <a:rPr lang="en-US" dirty="0" smtClean="0"/>
              <a:t>##</a:t>
            </a:r>
          </a:p>
        </p:txBody>
      </p:sp>
      <p:sp>
        <p:nvSpPr>
          <p:cNvPr id="1065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65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10854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10854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10854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7FF3CAC-14D5-443C-B9F5-5AEC40A8DA58}" type="slidenum">
              <a:rPr lang="en-US" smtClean="0"/>
              <a:pPr/>
              <a:t>50</a:t>
            </a:fld>
            <a:r>
              <a:rPr lang="en-US" dirty="0" smtClean="0"/>
              <a:t>##</a:t>
            </a:r>
          </a:p>
        </p:txBody>
      </p:sp>
      <p:sp>
        <p:nvSpPr>
          <p:cNvPr id="1085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10957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10957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1095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BE1EECB-A9CB-4FE9-AE24-0AACBF6066D2}" type="slidenum">
              <a:rPr lang="en-US" smtClean="0"/>
              <a:pPr/>
              <a:t>51</a:t>
            </a:fld>
            <a:r>
              <a:rPr lang="en-US" dirty="0" smtClean="0"/>
              <a:t>##</a:t>
            </a:r>
          </a:p>
        </p:txBody>
      </p:sp>
      <p:sp>
        <p:nvSpPr>
          <p:cNvPr id="1095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95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11059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11059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11059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1325D5C-A5E0-40AD-B692-B407044178D2}" type="slidenum">
              <a:rPr lang="en-US" smtClean="0"/>
              <a:pPr/>
              <a:t>52</a:t>
            </a:fld>
            <a:r>
              <a:rPr lang="en-US" dirty="0" smtClean="0"/>
              <a:t>##</a:t>
            </a:r>
          </a:p>
        </p:txBody>
      </p:sp>
      <p:sp>
        <p:nvSpPr>
          <p:cNvPr id="1105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8601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8602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860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A39888D-0E8B-4B3D-B6EC-ABDF79EACAD2}" type="slidenum">
              <a:rPr lang="en-US" smtClean="0"/>
              <a:pPr/>
              <a:t>29</a:t>
            </a:fld>
            <a:r>
              <a:rPr lang="en-US" dirty="0" smtClean="0"/>
              <a:t>##</a:t>
            </a:r>
          </a:p>
        </p:txBody>
      </p:sp>
      <p:sp>
        <p:nvSpPr>
          <p:cNvPr id="860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11161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11162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1116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BDAEB2E-777E-4584-A221-E86BD1463A42}" type="slidenum">
              <a:rPr lang="en-US" smtClean="0"/>
              <a:pPr/>
              <a:t>53</a:t>
            </a:fld>
            <a:r>
              <a:rPr lang="en-US" dirty="0" smtClean="0"/>
              <a:t>##</a:t>
            </a:r>
          </a:p>
        </p:txBody>
      </p:sp>
      <p:sp>
        <p:nvSpPr>
          <p:cNvPr id="1116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16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11264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11264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1126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563CF38-3629-4207-957A-9B391F7372AA}" type="slidenum">
              <a:rPr lang="en-US" smtClean="0"/>
              <a:pPr/>
              <a:t>54</a:t>
            </a:fld>
            <a:r>
              <a:rPr lang="en-US" dirty="0" smtClean="0"/>
              <a:t>##</a:t>
            </a:r>
          </a:p>
        </p:txBody>
      </p:sp>
      <p:sp>
        <p:nvSpPr>
          <p:cNvPr id="1126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11366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11366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11366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3AE8703-CD18-4B62-94F4-265BA37E503B}" type="slidenum">
              <a:rPr lang="en-US" smtClean="0"/>
              <a:pPr/>
              <a:t>55</a:t>
            </a:fld>
            <a:r>
              <a:rPr lang="en-US" dirty="0" smtClean="0"/>
              <a:t>##</a:t>
            </a:r>
          </a:p>
        </p:txBody>
      </p:sp>
      <p:sp>
        <p:nvSpPr>
          <p:cNvPr id="1136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36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11366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11366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11366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3AE8703-CD18-4B62-94F4-265BA37E503B}" type="slidenum">
              <a:rPr lang="en-US" smtClean="0"/>
              <a:pPr/>
              <a:t>56</a:t>
            </a:fld>
            <a:r>
              <a:rPr lang="en-US" dirty="0" smtClean="0"/>
              <a:t>##</a:t>
            </a:r>
          </a:p>
        </p:txBody>
      </p:sp>
      <p:sp>
        <p:nvSpPr>
          <p:cNvPr id="1136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36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11673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11674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1167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B9AA7D0-3F1B-43FA-8D31-EDC895D9AB06}" type="slidenum">
              <a:rPr lang="en-US" smtClean="0"/>
              <a:pPr/>
              <a:t>57</a:t>
            </a:fld>
            <a:r>
              <a:rPr lang="en-US" dirty="0" smtClean="0"/>
              <a:t>##</a:t>
            </a:r>
          </a:p>
        </p:txBody>
      </p:sp>
      <p:sp>
        <p:nvSpPr>
          <p:cNvPr id="1167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11776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11776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11776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3BB2E8C-884E-4A72-BE6E-4CFA2D6E772A}" type="slidenum">
              <a:rPr lang="en-US" smtClean="0"/>
              <a:pPr/>
              <a:t>58</a:t>
            </a:fld>
            <a:r>
              <a:rPr lang="en-US" dirty="0" smtClean="0"/>
              <a:t>##</a:t>
            </a:r>
          </a:p>
        </p:txBody>
      </p:sp>
      <p:sp>
        <p:nvSpPr>
          <p:cNvPr id="1177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77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11878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11878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11878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3B824F6-72CD-4E17-B8CA-D587F41B34DB}" type="slidenum">
              <a:rPr lang="en-US" smtClean="0"/>
              <a:pPr/>
              <a:t>59</a:t>
            </a:fld>
            <a:r>
              <a:rPr lang="en-US" dirty="0" smtClean="0"/>
              <a:t>##</a:t>
            </a:r>
          </a:p>
        </p:txBody>
      </p:sp>
      <p:sp>
        <p:nvSpPr>
          <p:cNvPr id="1187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7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12185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12186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12186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0C5AA08-3298-4D11-8DDA-824E3914C5C1}" type="slidenum">
              <a:rPr lang="en-US" smtClean="0"/>
              <a:pPr/>
              <a:t>65</a:t>
            </a:fld>
            <a:r>
              <a:rPr lang="en-US" dirty="0" smtClean="0"/>
              <a:t>##</a:t>
            </a:r>
          </a:p>
        </p:txBody>
      </p:sp>
      <p:sp>
        <p:nvSpPr>
          <p:cNvPr id="1218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18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12288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12288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12288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5E82C32-6661-4CC0-8394-6FE49FB198E7}" type="slidenum">
              <a:rPr lang="en-US" smtClean="0"/>
              <a:pPr/>
              <a:t>66</a:t>
            </a:fld>
            <a:r>
              <a:rPr lang="en-US" dirty="0" smtClean="0"/>
              <a:t>##</a:t>
            </a:r>
          </a:p>
        </p:txBody>
      </p:sp>
      <p:sp>
        <p:nvSpPr>
          <p:cNvPr id="1228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12493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12493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12493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3D6C2C7-E0D4-4827-A427-1B6276AB8C32}" type="slidenum">
              <a:rPr lang="en-US" smtClean="0"/>
              <a:pPr/>
              <a:t>68</a:t>
            </a:fld>
            <a:r>
              <a:rPr lang="en-US" dirty="0" smtClean="0"/>
              <a:t>##</a:t>
            </a:r>
          </a:p>
        </p:txBody>
      </p:sp>
      <p:sp>
        <p:nvSpPr>
          <p:cNvPr id="1249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49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8806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8806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8806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64E8D3F-F49B-4293-B265-1CCF079F5190}" type="slidenum">
              <a:rPr lang="en-US" smtClean="0"/>
              <a:pPr/>
              <a:t>30</a:t>
            </a:fld>
            <a:r>
              <a:rPr lang="en-US" dirty="0" smtClean="0"/>
              <a:t>##</a:t>
            </a:r>
          </a:p>
        </p:txBody>
      </p:sp>
      <p:sp>
        <p:nvSpPr>
          <p:cNvPr id="880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12595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12595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1259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7BF9CC9-1B2A-4399-8316-DA6D7236D2E0}" type="slidenum">
              <a:rPr lang="en-US" smtClean="0"/>
              <a:pPr/>
              <a:t>69</a:t>
            </a:fld>
            <a:r>
              <a:rPr lang="en-US" dirty="0" smtClean="0"/>
              <a:t>##</a:t>
            </a:r>
          </a:p>
        </p:txBody>
      </p:sp>
      <p:sp>
        <p:nvSpPr>
          <p:cNvPr id="1259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59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12800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12800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12800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5D1CE0C-B7E7-467F-96C9-97CCE9D6E43B}" type="slidenum">
              <a:rPr lang="en-US" smtClean="0"/>
              <a:pPr/>
              <a:t>72</a:t>
            </a:fld>
            <a:r>
              <a:rPr lang="en-US" dirty="0" smtClean="0"/>
              <a:t>##</a:t>
            </a:r>
          </a:p>
        </p:txBody>
      </p:sp>
      <p:sp>
        <p:nvSpPr>
          <p:cNvPr id="1280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80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13107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13107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1310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FE8D742-5DE5-4845-9EB6-7AC97C0E14F6}" type="slidenum">
              <a:rPr lang="en-US" smtClean="0"/>
              <a:pPr/>
              <a:t>76</a:t>
            </a:fld>
            <a:r>
              <a:rPr lang="en-US" dirty="0" smtClean="0"/>
              <a:t>##</a:t>
            </a:r>
          </a:p>
        </p:txBody>
      </p:sp>
      <p:sp>
        <p:nvSpPr>
          <p:cNvPr id="1310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10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13312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13312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1331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A3FD654-343F-4B24-BC96-A5E6A78FE443}" type="slidenum">
              <a:rPr lang="en-US" smtClean="0"/>
              <a:pPr/>
              <a:t>77</a:t>
            </a:fld>
            <a:r>
              <a:rPr lang="en-US" dirty="0" smtClean="0"/>
              <a:t>##</a:t>
            </a:r>
          </a:p>
        </p:txBody>
      </p:sp>
      <p:sp>
        <p:nvSpPr>
          <p:cNvPr id="1331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4301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4301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4301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78CD759-8BFF-4CE8-82EB-B422526AD63F}" type="slidenum">
              <a:rPr lang="en-US"/>
              <a:pPr/>
              <a:t>79</a:t>
            </a:fld>
            <a:r>
              <a:rPr lang="en-US" dirty="0"/>
              <a:t>##</a:t>
            </a:r>
          </a:p>
        </p:txBody>
      </p:sp>
      <p:sp>
        <p:nvSpPr>
          <p:cNvPr id="430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4505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4506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4506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0EF5745-57C8-4926-A81B-E82DF6401403}" type="slidenum">
              <a:rPr lang="en-US"/>
              <a:pPr/>
              <a:t>86</a:t>
            </a:fld>
            <a:r>
              <a:rPr lang="en-US" dirty="0"/>
              <a:t>##</a:t>
            </a:r>
          </a:p>
        </p:txBody>
      </p:sp>
      <p:sp>
        <p:nvSpPr>
          <p:cNvPr id="450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4710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4710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471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07012F7-A59F-4664-8673-C7BF36E4AB50}" type="slidenum">
              <a:rPr lang="en-US"/>
              <a:pPr/>
              <a:t>87</a:t>
            </a:fld>
            <a:r>
              <a:rPr lang="en-US" dirty="0"/>
              <a:t>##</a:t>
            </a:r>
          </a:p>
        </p:txBody>
      </p:sp>
      <p:sp>
        <p:nvSpPr>
          <p:cNvPr id="471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4915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491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B2D5A9B-F557-4FF9-BD30-8B360CB0CAC4}" type="slidenum">
              <a:rPr lang="en-US"/>
              <a:pPr/>
              <a:t>88</a:t>
            </a:fld>
            <a:r>
              <a:rPr lang="en-US" dirty="0"/>
              <a:t>##</a:t>
            </a:r>
          </a:p>
        </p:txBody>
      </p:sp>
      <p:sp>
        <p:nvSpPr>
          <p:cNvPr id="491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5018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5018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3717C6A-A4F0-43BA-9319-A43133CB37D9}" type="slidenum">
              <a:rPr lang="en-US"/>
              <a:pPr/>
              <a:t>89</a:t>
            </a:fld>
            <a:r>
              <a:rPr lang="en-US" dirty="0"/>
              <a:t>##</a:t>
            </a:r>
          </a:p>
        </p:txBody>
      </p:sp>
      <p:sp>
        <p:nvSpPr>
          <p:cNvPr id="501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5018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5018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3717C6A-A4F0-43BA-9319-A43133CB37D9}" type="slidenum">
              <a:rPr lang="en-US"/>
              <a:pPr/>
              <a:t>90</a:t>
            </a:fld>
            <a:r>
              <a:rPr lang="en-US" dirty="0"/>
              <a:t>##</a:t>
            </a:r>
          </a:p>
        </p:txBody>
      </p:sp>
      <p:sp>
        <p:nvSpPr>
          <p:cNvPr id="501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8909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8909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890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3AE9CC0-F221-4827-835E-ED55D757992B}" type="slidenum">
              <a:rPr lang="en-US" smtClean="0"/>
              <a:pPr/>
              <a:t>31</a:t>
            </a:fld>
            <a:r>
              <a:rPr lang="en-US" dirty="0" smtClean="0"/>
              <a:t>##</a:t>
            </a:r>
          </a:p>
        </p:txBody>
      </p:sp>
      <p:sp>
        <p:nvSpPr>
          <p:cNvPr id="890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325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5325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5325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E85BD0E-6358-40AA-AC41-D1EEAA86C51E}" type="slidenum">
              <a:rPr lang="en-US"/>
              <a:pPr/>
              <a:t>91</a:t>
            </a:fld>
            <a:r>
              <a:rPr lang="en-US" dirty="0"/>
              <a:t>##</a:t>
            </a:r>
          </a:p>
        </p:txBody>
      </p:sp>
      <p:sp>
        <p:nvSpPr>
          <p:cNvPr id="532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427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5427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542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C22E00D-BDC5-46FE-BE72-6C376B294A0A}" type="slidenum">
              <a:rPr lang="en-US"/>
              <a:pPr/>
              <a:t>92</a:t>
            </a:fld>
            <a:r>
              <a:rPr lang="en-US" dirty="0"/>
              <a:t>##</a:t>
            </a:r>
          </a:p>
        </p:txBody>
      </p:sp>
      <p:sp>
        <p:nvSpPr>
          <p:cNvPr id="542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427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5427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542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C22E00D-BDC5-46FE-BE72-6C376B294A0A}" type="slidenum">
              <a:rPr lang="en-US"/>
              <a:pPr/>
              <a:t>93</a:t>
            </a:fld>
            <a:r>
              <a:rPr lang="en-US" dirty="0"/>
              <a:t>##</a:t>
            </a:r>
          </a:p>
        </p:txBody>
      </p:sp>
      <p:sp>
        <p:nvSpPr>
          <p:cNvPr id="542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632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5632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563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6692A4B-6A0E-4D85-88A6-83FCBF8D5D01}" type="slidenum">
              <a:rPr lang="en-US"/>
              <a:pPr/>
              <a:t>94</a:t>
            </a:fld>
            <a:r>
              <a:rPr lang="en-US" dirty="0"/>
              <a:t>##</a:t>
            </a:r>
          </a:p>
        </p:txBody>
      </p:sp>
      <p:sp>
        <p:nvSpPr>
          <p:cNvPr id="563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734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5734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5734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7233D03-4956-4DF5-9CF1-3BCFF3442D24}" type="slidenum">
              <a:rPr lang="en-US"/>
              <a:pPr/>
              <a:t>95</a:t>
            </a:fld>
            <a:r>
              <a:rPr lang="en-US" dirty="0"/>
              <a:t>##</a:t>
            </a:r>
          </a:p>
        </p:txBody>
      </p:sp>
      <p:sp>
        <p:nvSpPr>
          <p:cNvPr id="573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837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5837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583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F22CF2B-D1D1-4B32-93E8-F3991CBE39B5}" type="slidenum">
              <a:rPr lang="en-US"/>
              <a:pPr/>
              <a:t>96</a:t>
            </a:fld>
            <a:r>
              <a:rPr lang="en-US" dirty="0"/>
              <a:t>##</a:t>
            </a:r>
          </a:p>
        </p:txBody>
      </p:sp>
      <p:sp>
        <p:nvSpPr>
          <p:cNvPr id="583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939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5939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5939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DF29158-8B2E-45DF-9A15-85654FD6DA44}" type="slidenum">
              <a:rPr lang="en-US"/>
              <a:pPr/>
              <a:t>97</a:t>
            </a:fld>
            <a:r>
              <a:rPr lang="en-US" dirty="0"/>
              <a:t>##</a:t>
            </a:r>
          </a:p>
        </p:txBody>
      </p:sp>
      <p:sp>
        <p:nvSpPr>
          <p:cNvPr id="593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6041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6042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04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A58E050-4EBD-4C99-ACD4-2AF88D75A15E}" type="slidenum">
              <a:rPr lang="en-US"/>
              <a:pPr/>
              <a:t>98</a:t>
            </a:fld>
            <a:r>
              <a:rPr lang="en-US" dirty="0"/>
              <a:t>##</a:t>
            </a:r>
          </a:p>
        </p:txBody>
      </p:sp>
      <p:sp>
        <p:nvSpPr>
          <p:cNvPr id="604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6144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6144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14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4B5B959-1808-4DB1-9066-078AC5823A94}" type="slidenum">
              <a:rPr lang="en-US"/>
              <a:pPr/>
              <a:t>101</a:t>
            </a:fld>
            <a:r>
              <a:rPr lang="en-US" dirty="0"/>
              <a:t>##</a:t>
            </a:r>
          </a:p>
        </p:txBody>
      </p:sp>
      <p:sp>
        <p:nvSpPr>
          <p:cNvPr id="614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6246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6246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246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1BE99E6-3C87-43A6-A64E-0A817FAF1526}" type="slidenum">
              <a:rPr lang="en-US"/>
              <a:pPr/>
              <a:t>102</a:t>
            </a:fld>
            <a:r>
              <a:rPr lang="en-US" dirty="0"/>
              <a:t>##</a:t>
            </a:r>
          </a:p>
        </p:txBody>
      </p:sp>
      <p:sp>
        <p:nvSpPr>
          <p:cNvPr id="624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8909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8909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890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3AE9CC0-F221-4827-835E-ED55D757992B}" type="slidenum">
              <a:rPr lang="en-US" smtClean="0"/>
              <a:pPr/>
              <a:t>32</a:t>
            </a:fld>
            <a:r>
              <a:rPr lang="en-US" dirty="0" smtClean="0"/>
              <a:t>##</a:t>
            </a:r>
          </a:p>
        </p:txBody>
      </p:sp>
      <p:sp>
        <p:nvSpPr>
          <p:cNvPr id="890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6349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6349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34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D45093D-60B4-40B0-95B1-51DC18C5CCA4}" type="slidenum">
              <a:rPr lang="en-US"/>
              <a:pPr/>
              <a:t>103</a:t>
            </a:fld>
            <a:r>
              <a:rPr lang="en-US" dirty="0"/>
              <a:t>##</a:t>
            </a:r>
          </a:p>
        </p:txBody>
      </p:sp>
      <p:sp>
        <p:nvSpPr>
          <p:cNvPr id="634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632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5632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563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6692A4B-6A0E-4D85-88A6-83FCBF8D5D01}" type="slidenum">
              <a:rPr lang="en-US"/>
              <a:pPr/>
              <a:t>104</a:t>
            </a:fld>
            <a:r>
              <a:rPr lang="en-US" dirty="0"/>
              <a:t>##</a:t>
            </a:r>
          </a:p>
        </p:txBody>
      </p:sp>
      <p:sp>
        <p:nvSpPr>
          <p:cNvPr id="563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9216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9216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9216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DA2EA80-10D5-4513-9C7A-77A7D6AB35B5}" type="slidenum">
              <a:rPr lang="en-US" smtClean="0"/>
              <a:pPr/>
              <a:t>33</a:t>
            </a:fld>
            <a:r>
              <a:rPr lang="en-US" dirty="0" smtClean="0"/>
              <a:t>##</a:t>
            </a:r>
          </a:p>
        </p:txBody>
      </p:sp>
      <p:sp>
        <p:nvSpPr>
          <p:cNvPr id="921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9318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9318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9318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7BCDBF3-817F-413A-80F8-853CCD39EDE0}" type="slidenum">
              <a:rPr lang="en-US" smtClean="0"/>
              <a:pPr/>
              <a:t>34</a:t>
            </a:fld>
            <a:r>
              <a:rPr lang="en-US" dirty="0" smtClean="0"/>
              <a:t>##</a:t>
            </a:r>
          </a:p>
        </p:txBody>
      </p:sp>
      <p:sp>
        <p:nvSpPr>
          <p:cNvPr id="931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9318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9318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9318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7BCDBF3-817F-413A-80F8-853CCD39EDE0}" type="slidenum">
              <a:rPr lang="en-US" smtClean="0"/>
              <a:pPr/>
              <a:t>35</a:t>
            </a:fld>
            <a:r>
              <a:rPr lang="en-US" dirty="0" smtClean="0"/>
              <a:t>##</a:t>
            </a:r>
          </a:p>
        </p:txBody>
      </p:sp>
      <p:sp>
        <p:nvSpPr>
          <p:cNvPr id="931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9625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9626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9626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D265368-25E2-4165-B052-AF50CBE6FC21}" type="slidenum">
              <a:rPr lang="en-US" smtClean="0"/>
              <a:pPr/>
              <a:t>37</a:t>
            </a:fld>
            <a:r>
              <a:rPr lang="en-US" dirty="0" smtClean="0"/>
              <a:t>##</a:t>
            </a:r>
          </a:p>
        </p:txBody>
      </p:sp>
      <p:sp>
        <p:nvSpPr>
          <p:cNvPr id="962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telerik.com/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8"/>
          <p:cNvSpPr>
            <a:spLocks noGrp="1"/>
          </p:cNvSpPr>
          <p:nvPr>
            <p:ph type="ctrTitle" hasCustomPrompt="1"/>
          </p:nvPr>
        </p:nvSpPr>
        <p:spPr>
          <a:xfrm>
            <a:off x="457200" y="1524000"/>
            <a:ext cx="8229600" cy="1524000"/>
          </a:xfrm>
          <a:prstGeom prst="rect">
            <a:avLst/>
          </a:prstGeom>
        </p:spPr>
        <p:txBody>
          <a:bodyPr tIns="0" bIns="0" anchor="b" anchorCtr="0"/>
          <a:lstStyle>
            <a:lvl1pPr algn="r">
              <a:lnSpc>
                <a:spcPts val="5400"/>
              </a:lnSpc>
              <a:defRPr sz="5400" cap="none" baseline="0">
                <a:solidFill>
                  <a:srgbClr val="D4FF5B"/>
                </a:solidFill>
                <a:effectLst>
                  <a:outerShdw blurRad="30000" dist="30000" dir="2700000" algn="tl" rotWithShape="0">
                    <a:schemeClr val="bg2">
                      <a:shade val="45000"/>
                      <a:satMod val="150000"/>
                      <a:alpha val="90000"/>
                    </a:schemeClr>
                  </a:outerShdw>
                  <a:reflection blurRad="12000" stA="25000" endPos="49000" dist="5000" dir="5400000" sy="-100000" algn="bl" rotWithShape="0"/>
                </a:effectLst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7" name="Subtitle 16"/>
          <p:cNvSpPr>
            <a:spLocks noGrp="1"/>
          </p:cNvSpPr>
          <p:nvPr>
            <p:ph type="subTitle" idx="1" hasCustomPrompt="1"/>
          </p:nvPr>
        </p:nvSpPr>
        <p:spPr>
          <a:xfrm>
            <a:off x="457200" y="3240880"/>
            <a:ext cx="8229600" cy="56912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r">
              <a:buNone/>
              <a:defRPr sz="2800">
                <a:solidFill>
                  <a:srgbClr val="FAF8C8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 smtClean="0"/>
              <a:t>Presentation Subtitle</a:t>
            </a:r>
            <a:endParaRPr 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667000" y="4114800"/>
            <a:ext cx="6248400" cy="0"/>
          </a:xfrm>
          <a:prstGeom prst="line">
            <a:avLst/>
          </a:prstGeom>
          <a:ln w="38100" cap="rnd">
            <a:solidFill>
              <a:schemeClr val="accent5">
                <a:lumMod val="20000"/>
                <a:lumOff val="80000"/>
                <a:alpha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5224046"/>
            <a:ext cx="3352800" cy="533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dirty="0" smtClean="0">
                <a:solidFill>
                  <a:srgbClr val="DEFF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5757446"/>
            <a:ext cx="2090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algn="l"/>
            <a:r>
              <a:rPr lang="en-US" sz="1800" b="1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Telerik Corporation</a:t>
            </a:r>
            <a:endParaRPr lang="en-US" sz="1800" b="1" dirty="0">
              <a:solidFill>
                <a:srgbClr val="0EFE5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6062246"/>
            <a:ext cx="17079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algn="l"/>
            <a:r>
              <a:rPr lang="en-US" sz="1600" b="1" dirty="0" smtClean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2"/>
              </a:rPr>
              <a:t>www.telerik.com</a:t>
            </a:r>
            <a:endParaRPr lang="en-US" sz="1600" b="1" dirty="0">
              <a:solidFill>
                <a:schemeClr val="tx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76200"/>
            <a:ext cx="7086600" cy="9144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lnSpc>
                <a:spcPts val="4000"/>
              </a:lnSpc>
              <a:defRPr sz="4000"/>
            </a:lvl1pPr>
          </a:lstStyle>
          <a:p>
            <a:r>
              <a:rPr lang="en-US" dirty="0" smtClean="0"/>
              <a:t>Slide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28600" y="1066800"/>
            <a:ext cx="8686800" cy="5638800"/>
          </a:xfrm>
          <a:prstGeom prst="rect">
            <a:avLst/>
          </a:prstGeom>
        </p:spPr>
        <p:txBody>
          <a:bodyPr/>
          <a:lstStyle>
            <a:lvl1pPr marL="282575" indent="-282575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tabLst>
                <a:tab pos="282575" algn="l"/>
              </a:tabLst>
              <a:defRPr sz="3200">
                <a:solidFill>
                  <a:srgbClr val="EBFFD2"/>
                </a:solidFill>
              </a:defRPr>
            </a:lvl1pPr>
            <a:lvl2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defRPr sz="3000">
                <a:solidFill>
                  <a:schemeClr val="tx1">
                    <a:lumMod val="40000"/>
                    <a:lumOff val="60000"/>
                  </a:schemeClr>
                </a:solidFill>
              </a:defRPr>
            </a:lvl2pPr>
            <a:lvl3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defRPr sz="2800">
                <a:solidFill>
                  <a:srgbClr val="F5FFC2"/>
                </a:solidFill>
              </a:defRPr>
            </a:lvl3pPr>
            <a:lvl4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defRPr sz="2600">
                <a:solidFill>
                  <a:schemeClr val="tx1">
                    <a:lumMod val="40000"/>
                    <a:lumOff val="60000"/>
                  </a:schemeClr>
                </a:solidFill>
              </a:defRPr>
            </a:lvl4pPr>
            <a:lvl5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defRPr sz="2400">
                <a:solidFill>
                  <a:schemeClr val="tx1">
                    <a:lumMod val="40000"/>
                    <a:lumOff val="6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8610600" y="6553200"/>
            <a:ext cx="457200" cy="228600"/>
          </a:xfrm>
          <a:prstGeom prst="rect">
            <a:avLst/>
          </a:prstGeom>
        </p:spPr>
        <p:txBody>
          <a:bodyPr anchor="ctr" anchorCtr="0"/>
          <a:lstStyle>
            <a:lvl1pPr algn="r">
              <a:defRPr sz="1100"/>
            </a:lvl1pPr>
          </a:lstStyle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 hasCustomPrompt="1"/>
          </p:nvPr>
        </p:nvSpPr>
        <p:spPr>
          <a:xfrm>
            <a:off x="457200" y="2743201"/>
            <a:ext cx="8229600" cy="685800"/>
          </a:xfrm>
          <a:prstGeom prst="rect">
            <a:avLst/>
          </a:prstGeom>
        </p:spPr>
        <p:txBody>
          <a:bodyPr tIns="0" bIns="0" anchor="ctr" anchorCtr="0"/>
          <a:lstStyle>
            <a:lvl1pPr algn="ctr">
              <a:lnSpc>
                <a:spcPts val="5800"/>
              </a:lnSpc>
              <a:defRPr sz="5000" cap="none" baseline="0">
                <a:effectLst>
                  <a:outerShdw blurRad="30000" dist="30000" dir="2700000" algn="tl" rotWithShape="0">
                    <a:schemeClr val="bg2">
                      <a:shade val="45000"/>
                      <a:satMod val="150000"/>
                      <a:alpha val="90000"/>
                    </a:schemeClr>
                  </a:outerShdw>
                  <a:reflection blurRad="12000" stA="25000" endPos="49000" dist="5000" dir="5400000" sy="-100000" algn="bl" rotWithShape="0"/>
                </a:effectLst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  <p:sp>
        <p:nvSpPr>
          <p:cNvPr id="17" name="Subtitle 16"/>
          <p:cNvSpPr>
            <a:spLocks noGrp="1"/>
          </p:cNvSpPr>
          <p:nvPr>
            <p:ph type="subTitle" idx="1" hasCustomPrompt="1"/>
          </p:nvPr>
        </p:nvSpPr>
        <p:spPr>
          <a:xfrm>
            <a:off x="457200" y="3469480"/>
            <a:ext cx="8229600" cy="56912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800" b="1" kern="1200" baseline="0" dirty="0">
                <a:solidFill>
                  <a:srgbClr val="FAF7C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 smtClean="0"/>
              <a:t>Section Subtitle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76200"/>
            <a:ext cx="7086600" cy="9144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lnSpc>
                <a:spcPts val="4000"/>
              </a:lnSpc>
              <a:defRPr sz="4000"/>
            </a:lvl1pPr>
          </a:lstStyle>
          <a:p>
            <a:r>
              <a:rPr lang="en-US" dirty="0" smtClean="0"/>
              <a:t>Slide Title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 hasCustomPrompt="1"/>
          </p:nvPr>
        </p:nvSpPr>
        <p:spPr>
          <a:xfrm>
            <a:off x="228600" y="1066800"/>
            <a:ext cx="8686800" cy="579646"/>
          </a:xfrm>
          <a:prstGeom prst="rect">
            <a:avLst/>
          </a:prstGeom>
        </p:spPr>
        <p:txBody>
          <a:bodyPr>
            <a:spAutoFit/>
          </a:bodyPr>
          <a:lstStyle>
            <a:lvl1pPr marL="282575" indent="-282575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None/>
              <a:tabLst>
                <a:tab pos="282575" algn="l"/>
              </a:tabLst>
              <a:defRPr sz="3000" baseline="0"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  <a:lvl2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defRPr sz="3000">
                <a:solidFill>
                  <a:schemeClr val="tx1">
                    <a:lumMod val="40000"/>
                    <a:lumOff val="60000"/>
                  </a:schemeClr>
                </a:solidFill>
              </a:defRPr>
            </a:lvl2pPr>
            <a:lvl3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defRPr sz="2800">
                <a:solidFill>
                  <a:schemeClr val="tx1">
                    <a:lumMod val="40000"/>
                    <a:lumOff val="60000"/>
                  </a:schemeClr>
                </a:solidFill>
              </a:defRPr>
            </a:lvl3pPr>
            <a:lvl4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defRPr sz="2600">
                <a:solidFill>
                  <a:schemeClr val="tx1">
                    <a:lumMod val="40000"/>
                    <a:lumOff val="60000"/>
                  </a:schemeClr>
                </a:solidFill>
              </a:defRPr>
            </a:lvl4pPr>
            <a:lvl5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defRPr sz="2400">
                <a:solidFill>
                  <a:schemeClr val="tx1">
                    <a:lumMod val="40000"/>
                    <a:lumOff val="6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Example description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42900" y="1828800"/>
            <a:ext cx="8382000" cy="452431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>
              <a:spcBef>
                <a:spcPts val="0"/>
              </a:spcBef>
              <a:buNone/>
              <a:defRPr lang="en-US" sz="1800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defRPr>
            </a:lvl1pPr>
          </a:lstStyle>
          <a:p>
            <a:pPr lvl="0"/>
            <a:r>
              <a:rPr lang="en-US" noProof="1" smtClean="0"/>
              <a:t>Source code box</a:t>
            </a:r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152400"/>
            <a:ext cx="7086600" cy="9144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lnSpc>
                <a:spcPts val="4000"/>
              </a:lnSpc>
              <a:defRPr sz="4000"/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10" name="TextBox 9"/>
          <p:cNvSpPr txBox="1"/>
          <p:nvPr userDrawn="1"/>
        </p:nvSpPr>
        <p:spPr>
          <a:xfrm>
            <a:off x="1295400" y="2438400"/>
            <a:ext cx="6400800" cy="2097345"/>
          </a:xfrm>
          <a:prstGeom prst="rect">
            <a:avLst/>
          </a:prstGeom>
        </p:spPr>
        <p:txBody>
          <a:bodyPr anchor="ctr" anchorCtr="0"/>
          <a:lstStyle/>
          <a:p>
            <a:pPr marL="319088" marR="0" lvl="0" indent="-319088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lang="en-US" sz="8000" b="1" kern="1200" dirty="0" smtClean="0">
                <a:solidFill>
                  <a:srgbClr val="E8FFC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rPr>
              <a:t>Questions?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11413" y="71438"/>
            <a:ext cx="6553200" cy="909637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23850" y="1268413"/>
            <a:ext cx="4171950" cy="5329237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68413"/>
            <a:ext cx="4171950" cy="5329237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11413" y="71438"/>
            <a:ext cx="6553200" cy="909637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323850" y="1268413"/>
            <a:ext cx="4171950" cy="53292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68413"/>
            <a:ext cx="4171950" cy="53292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11413" y="71438"/>
            <a:ext cx="6553200" cy="909637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323850" y="1268413"/>
            <a:ext cx="8496300" cy="5329237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 smtClean="0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lumMod val="65000"/>
                <a:lumOff val="35000"/>
              </a:schemeClr>
            </a:gs>
            <a:gs pos="83000">
              <a:schemeClr val="bg1"/>
            </a:gs>
          </a:gsLst>
          <a:path path="circle">
            <a:fillToRect l="20000" t="30000" r="135000" b="10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lowchart: Document 6"/>
          <p:cNvSpPr/>
          <p:nvPr userDrawn="1"/>
        </p:nvSpPr>
        <p:spPr>
          <a:xfrm rot="10800000">
            <a:off x="1" y="411366"/>
            <a:ext cx="9144000" cy="5562705"/>
          </a:xfrm>
          <a:custGeom>
            <a:avLst/>
            <a:gdLst>
              <a:gd name="connsiteX0" fmla="*/ 0 w 21600"/>
              <a:gd name="connsiteY0" fmla="*/ 0 h 19378"/>
              <a:gd name="connsiteX1" fmla="*/ 21600 w 21600"/>
              <a:gd name="connsiteY1" fmla="*/ 0 h 19378"/>
              <a:gd name="connsiteX2" fmla="*/ 21600 w 21600"/>
              <a:gd name="connsiteY2" fmla="*/ 17322 h 19378"/>
              <a:gd name="connsiteX3" fmla="*/ 0 w 21600"/>
              <a:gd name="connsiteY3" fmla="*/ 19378 h 19378"/>
              <a:gd name="connsiteX4" fmla="*/ 0 w 21600"/>
              <a:gd name="connsiteY4" fmla="*/ 0 h 19378"/>
              <a:gd name="connsiteX0" fmla="*/ 0 w 21600"/>
              <a:gd name="connsiteY0" fmla="*/ 0 h 19378"/>
              <a:gd name="connsiteX1" fmla="*/ 21600 w 21600"/>
              <a:gd name="connsiteY1" fmla="*/ 0 h 19378"/>
              <a:gd name="connsiteX2" fmla="*/ 21600 w 21600"/>
              <a:gd name="connsiteY2" fmla="*/ 17322 h 19378"/>
              <a:gd name="connsiteX3" fmla="*/ 0 w 21600"/>
              <a:gd name="connsiteY3" fmla="*/ 19378 h 19378"/>
              <a:gd name="connsiteX4" fmla="*/ 0 w 21600"/>
              <a:gd name="connsiteY4" fmla="*/ 0 h 19378"/>
              <a:gd name="connsiteX0" fmla="*/ 0 w 21600"/>
              <a:gd name="connsiteY0" fmla="*/ 0 h 19378"/>
              <a:gd name="connsiteX1" fmla="*/ 21600 w 21600"/>
              <a:gd name="connsiteY1" fmla="*/ 0 h 19378"/>
              <a:gd name="connsiteX2" fmla="*/ 21600 w 21600"/>
              <a:gd name="connsiteY2" fmla="*/ 17322 h 19378"/>
              <a:gd name="connsiteX3" fmla="*/ 0 w 21600"/>
              <a:gd name="connsiteY3" fmla="*/ 19378 h 19378"/>
              <a:gd name="connsiteX4" fmla="*/ 0 w 21600"/>
              <a:gd name="connsiteY4" fmla="*/ 0 h 19378"/>
              <a:gd name="connsiteX0" fmla="*/ 0 w 21600"/>
              <a:gd name="connsiteY0" fmla="*/ 0 h 19974"/>
              <a:gd name="connsiteX1" fmla="*/ 21600 w 21600"/>
              <a:gd name="connsiteY1" fmla="*/ 0 h 19974"/>
              <a:gd name="connsiteX2" fmla="*/ 21600 w 21600"/>
              <a:gd name="connsiteY2" fmla="*/ 17322 h 19974"/>
              <a:gd name="connsiteX3" fmla="*/ 0 w 21600"/>
              <a:gd name="connsiteY3" fmla="*/ 19974 h 19974"/>
              <a:gd name="connsiteX4" fmla="*/ 0 w 21600"/>
              <a:gd name="connsiteY4" fmla="*/ 0 h 19974"/>
              <a:gd name="connsiteX0" fmla="*/ 0 w 21600"/>
              <a:gd name="connsiteY0" fmla="*/ 0 h 19974"/>
              <a:gd name="connsiteX1" fmla="*/ 21600 w 21600"/>
              <a:gd name="connsiteY1" fmla="*/ 0 h 19974"/>
              <a:gd name="connsiteX2" fmla="*/ 21600 w 21600"/>
              <a:gd name="connsiteY2" fmla="*/ 17322 h 19974"/>
              <a:gd name="connsiteX3" fmla="*/ 0 w 21600"/>
              <a:gd name="connsiteY3" fmla="*/ 19974 h 19974"/>
              <a:gd name="connsiteX4" fmla="*/ 0 w 21600"/>
              <a:gd name="connsiteY4" fmla="*/ 0 h 19974"/>
              <a:gd name="connsiteX0" fmla="*/ 0 w 21600"/>
              <a:gd name="connsiteY0" fmla="*/ 0 h 19974"/>
              <a:gd name="connsiteX1" fmla="*/ 21600 w 21600"/>
              <a:gd name="connsiteY1" fmla="*/ 0 h 19974"/>
              <a:gd name="connsiteX2" fmla="*/ 21600 w 21600"/>
              <a:gd name="connsiteY2" fmla="*/ 17322 h 19974"/>
              <a:gd name="connsiteX3" fmla="*/ 0 w 21600"/>
              <a:gd name="connsiteY3" fmla="*/ 19974 h 19974"/>
              <a:gd name="connsiteX4" fmla="*/ 0 w 21600"/>
              <a:gd name="connsiteY4" fmla="*/ 0 h 19974"/>
              <a:gd name="connsiteX0" fmla="*/ 0 w 21600"/>
              <a:gd name="connsiteY0" fmla="*/ 0 h 20252"/>
              <a:gd name="connsiteX1" fmla="*/ 21600 w 21600"/>
              <a:gd name="connsiteY1" fmla="*/ 0 h 20252"/>
              <a:gd name="connsiteX2" fmla="*/ 21600 w 21600"/>
              <a:gd name="connsiteY2" fmla="*/ 17322 h 20252"/>
              <a:gd name="connsiteX3" fmla="*/ 0 w 21600"/>
              <a:gd name="connsiteY3" fmla="*/ 20252 h 20252"/>
              <a:gd name="connsiteX4" fmla="*/ 0 w 21600"/>
              <a:gd name="connsiteY4" fmla="*/ 0 h 20252"/>
              <a:gd name="connsiteX0" fmla="*/ 0 w 21600"/>
              <a:gd name="connsiteY0" fmla="*/ 0 h 20252"/>
              <a:gd name="connsiteX1" fmla="*/ 21600 w 21600"/>
              <a:gd name="connsiteY1" fmla="*/ 0 h 20252"/>
              <a:gd name="connsiteX2" fmla="*/ 21600 w 21600"/>
              <a:gd name="connsiteY2" fmla="*/ 17322 h 20252"/>
              <a:gd name="connsiteX3" fmla="*/ 0 w 21600"/>
              <a:gd name="connsiteY3" fmla="*/ 20252 h 20252"/>
              <a:gd name="connsiteX4" fmla="*/ 0 w 21600"/>
              <a:gd name="connsiteY4" fmla="*/ 0 h 20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00" h="20252">
                <a:moveTo>
                  <a:pt x="0" y="0"/>
                </a:moveTo>
                <a:lnTo>
                  <a:pt x="21600" y="0"/>
                </a:lnTo>
                <a:lnTo>
                  <a:pt x="21600" y="17322"/>
                </a:lnTo>
                <a:cubicBezTo>
                  <a:pt x="10800" y="17322"/>
                  <a:pt x="10056" y="24231"/>
                  <a:pt x="0" y="20252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100000">
                <a:schemeClr val="bg1">
                  <a:lumMod val="85000"/>
                  <a:lumOff val="15000"/>
                </a:schemeClr>
              </a:gs>
              <a:gs pos="65000">
                <a:schemeClr val="bg2">
                  <a:shade val="100000"/>
                  <a:satMod val="600000"/>
                  <a:alpha val="0"/>
                </a:schemeClr>
              </a:gs>
            </a:gsLst>
            <a:lin ang="4800000" scaled="1"/>
          </a:gradFill>
          <a:ln w="317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Flowchart: Document 7"/>
          <p:cNvSpPr/>
          <p:nvPr userDrawn="1"/>
        </p:nvSpPr>
        <p:spPr>
          <a:xfrm rot="10800000">
            <a:off x="1" y="609600"/>
            <a:ext cx="9144000" cy="4480425"/>
          </a:xfrm>
          <a:custGeom>
            <a:avLst/>
            <a:gdLst>
              <a:gd name="connsiteX0" fmla="*/ 0 w 21600"/>
              <a:gd name="connsiteY0" fmla="*/ 0 h 18944"/>
              <a:gd name="connsiteX1" fmla="*/ 21600 w 21600"/>
              <a:gd name="connsiteY1" fmla="*/ 0 h 18944"/>
              <a:gd name="connsiteX2" fmla="*/ 21600 w 21600"/>
              <a:gd name="connsiteY2" fmla="*/ 17322 h 18944"/>
              <a:gd name="connsiteX3" fmla="*/ 0 w 21600"/>
              <a:gd name="connsiteY3" fmla="*/ 18944 h 18944"/>
              <a:gd name="connsiteX4" fmla="*/ 0 w 21600"/>
              <a:gd name="connsiteY4" fmla="*/ 0 h 18944"/>
              <a:gd name="connsiteX0" fmla="*/ 0 w 21600"/>
              <a:gd name="connsiteY0" fmla="*/ 0 h 18944"/>
              <a:gd name="connsiteX1" fmla="*/ 21600 w 21600"/>
              <a:gd name="connsiteY1" fmla="*/ 0 h 18944"/>
              <a:gd name="connsiteX2" fmla="*/ 21600 w 21600"/>
              <a:gd name="connsiteY2" fmla="*/ 17322 h 18944"/>
              <a:gd name="connsiteX3" fmla="*/ 0 w 21600"/>
              <a:gd name="connsiteY3" fmla="*/ 18944 h 18944"/>
              <a:gd name="connsiteX4" fmla="*/ 0 w 21600"/>
              <a:gd name="connsiteY4" fmla="*/ 0 h 18944"/>
              <a:gd name="connsiteX0" fmla="*/ 0 w 21600"/>
              <a:gd name="connsiteY0" fmla="*/ 0 h 19350"/>
              <a:gd name="connsiteX1" fmla="*/ 21600 w 21600"/>
              <a:gd name="connsiteY1" fmla="*/ 0 h 19350"/>
              <a:gd name="connsiteX2" fmla="*/ 21600 w 21600"/>
              <a:gd name="connsiteY2" fmla="*/ 17322 h 19350"/>
              <a:gd name="connsiteX3" fmla="*/ 0 w 21600"/>
              <a:gd name="connsiteY3" fmla="*/ 19350 h 19350"/>
              <a:gd name="connsiteX4" fmla="*/ 0 w 21600"/>
              <a:gd name="connsiteY4" fmla="*/ 0 h 19350"/>
              <a:gd name="connsiteX0" fmla="*/ 0 w 21600"/>
              <a:gd name="connsiteY0" fmla="*/ 0 h 19350"/>
              <a:gd name="connsiteX1" fmla="*/ 21600 w 21600"/>
              <a:gd name="connsiteY1" fmla="*/ 0 h 19350"/>
              <a:gd name="connsiteX2" fmla="*/ 21600 w 21600"/>
              <a:gd name="connsiteY2" fmla="*/ 17322 h 19350"/>
              <a:gd name="connsiteX3" fmla="*/ 0 w 21600"/>
              <a:gd name="connsiteY3" fmla="*/ 19350 h 19350"/>
              <a:gd name="connsiteX4" fmla="*/ 0 w 21600"/>
              <a:gd name="connsiteY4" fmla="*/ 0 h 19350"/>
              <a:gd name="connsiteX0" fmla="*/ 0 w 21600"/>
              <a:gd name="connsiteY0" fmla="*/ 0 h 19350"/>
              <a:gd name="connsiteX1" fmla="*/ 21600 w 21600"/>
              <a:gd name="connsiteY1" fmla="*/ 0 h 19350"/>
              <a:gd name="connsiteX2" fmla="*/ 21600 w 21600"/>
              <a:gd name="connsiteY2" fmla="*/ 17322 h 19350"/>
              <a:gd name="connsiteX3" fmla="*/ 0 w 21600"/>
              <a:gd name="connsiteY3" fmla="*/ 19350 h 19350"/>
              <a:gd name="connsiteX4" fmla="*/ 0 w 21600"/>
              <a:gd name="connsiteY4" fmla="*/ 0 h 19350"/>
              <a:gd name="connsiteX0" fmla="*/ 0 w 21600"/>
              <a:gd name="connsiteY0" fmla="*/ 0 h 19350"/>
              <a:gd name="connsiteX1" fmla="*/ 21600 w 21600"/>
              <a:gd name="connsiteY1" fmla="*/ 0 h 19350"/>
              <a:gd name="connsiteX2" fmla="*/ 21600 w 21600"/>
              <a:gd name="connsiteY2" fmla="*/ 17322 h 19350"/>
              <a:gd name="connsiteX3" fmla="*/ 0 w 21600"/>
              <a:gd name="connsiteY3" fmla="*/ 19350 h 19350"/>
              <a:gd name="connsiteX4" fmla="*/ 0 w 21600"/>
              <a:gd name="connsiteY4" fmla="*/ 0 h 19350"/>
              <a:gd name="connsiteX0" fmla="*/ 0 w 21600"/>
              <a:gd name="connsiteY0" fmla="*/ 0 h 19691"/>
              <a:gd name="connsiteX1" fmla="*/ 21600 w 21600"/>
              <a:gd name="connsiteY1" fmla="*/ 0 h 19691"/>
              <a:gd name="connsiteX2" fmla="*/ 21600 w 21600"/>
              <a:gd name="connsiteY2" fmla="*/ 17322 h 19691"/>
              <a:gd name="connsiteX3" fmla="*/ 0 w 21600"/>
              <a:gd name="connsiteY3" fmla="*/ 19691 h 19691"/>
              <a:gd name="connsiteX4" fmla="*/ 0 w 21600"/>
              <a:gd name="connsiteY4" fmla="*/ 0 h 19691"/>
              <a:gd name="connsiteX0" fmla="*/ 0 w 21600"/>
              <a:gd name="connsiteY0" fmla="*/ 0 h 19691"/>
              <a:gd name="connsiteX1" fmla="*/ 21600 w 21600"/>
              <a:gd name="connsiteY1" fmla="*/ 0 h 19691"/>
              <a:gd name="connsiteX2" fmla="*/ 21600 w 21600"/>
              <a:gd name="connsiteY2" fmla="*/ 17322 h 19691"/>
              <a:gd name="connsiteX3" fmla="*/ 0 w 21600"/>
              <a:gd name="connsiteY3" fmla="*/ 19691 h 19691"/>
              <a:gd name="connsiteX4" fmla="*/ 0 w 21600"/>
              <a:gd name="connsiteY4" fmla="*/ 0 h 19691"/>
              <a:gd name="connsiteX0" fmla="*/ 0 w 21600"/>
              <a:gd name="connsiteY0" fmla="*/ 0 h 20032"/>
              <a:gd name="connsiteX1" fmla="*/ 21600 w 21600"/>
              <a:gd name="connsiteY1" fmla="*/ 0 h 20032"/>
              <a:gd name="connsiteX2" fmla="*/ 21600 w 21600"/>
              <a:gd name="connsiteY2" fmla="*/ 17322 h 20032"/>
              <a:gd name="connsiteX3" fmla="*/ 0 w 21600"/>
              <a:gd name="connsiteY3" fmla="*/ 20032 h 20032"/>
              <a:gd name="connsiteX4" fmla="*/ 0 w 21600"/>
              <a:gd name="connsiteY4" fmla="*/ 0 h 20032"/>
              <a:gd name="connsiteX0" fmla="*/ 0 w 21600"/>
              <a:gd name="connsiteY0" fmla="*/ 0 h 20032"/>
              <a:gd name="connsiteX1" fmla="*/ 21600 w 21600"/>
              <a:gd name="connsiteY1" fmla="*/ 0 h 20032"/>
              <a:gd name="connsiteX2" fmla="*/ 21600 w 21600"/>
              <a:gd name="connsiteY2" fmla="*/ 17322 h 20032"/>
              <a:gd name="connsiteX3" fmla="*/ 0 w 21600"/>
              <a:gd name="connsiteY3" fmla="*/ 20032 h 20032"/>
              <a:gd name="connsiteX4" fmla="*/ 0 w 21600"/>
              <a:gd name="connsiteY4" fmla="*/ 0 h 20032"/>
              <a:gd name="connsiteX0" fmla="*/ 0 w 21600"/>
              <a:gd name="connsiteY0" fmla="*/ 0 h 20032"/>
              <a:gd name="connsiteX1" fmla="*/ 21600 w 21600"/>
              <a:gd name="connsiteY1" fmla="*/ 0 h 20032"/>
              <a:gd name="connsiteX2" fmla="*/ 21600 w 21600"/>
              <a:gd name="connsiteY2" fmla="*/ 17322 h 20032"/>
              <a:gd name="connsiteX3" fmla="*/ 0 w 21600"/>
              <a:gd name="connsiteY3" fmla="*/ 20032 h 20032"/>
              <a:gd name="connsiteX4" fmla="*/ 0 w 21600"/>
              <a:gd name="connsiteY4" fmla="*/ 0 h 20032"/>
              <a:gd name="connsiteX0" fmla="*/ 0 w 21600"/>
              <a:gd name="connsiteY0" fmla="*/ 0 h 20032"/>
              <a:gd name="connsiteX1" fmla="*/ 21600 w 21600"/>
              <a:gd name="connsiteY1" fmla="*/ 0 h 20032"/>
              <a:gd name="connsiteX2" fmla="*/ 21600 w 21600"/>
              <a:gd name="connsiteY2" fmla="*/ 17322 h 20032"/>
              <a:gd name="connsiteX3" fmla="*/ 0 w 21600"/>
              <a:gd name="connsiteY3" fmla="*/ 20032 h 20032"/>
              <a:gd name="connsiteX4" fmla="*/ 0 w 21600"/>
              <a:gd name="connsiteY4" fmla="*/ 0 h 20032"/>
              <a:gd name="connsiteX0" fmla="*/ 0 w 21600"/>
              <a:gd name="connsiteY0" fmla="*/ 0 h 20032"/>
              <a:gd name="connsiteX1" fmla="*/ 21600 w 21600"/>
              <a:gd name="connsiteY1" fmla="*/ 0 h 20032"/>
              <a:gd name="connsiteX2" fmla="*/ 21600 w 21600"/>
              <a:gd name="connsiteY2" fmla="*/ 17322 h 20032"/>
              <a:gd name="connsiteX3" fmla="*/ 0 w 21600"/>
              <a:gd name="connsiteY3" fmla="*/ 20032 h 20032"/>
              <a:gd name="connsiteX4" fmla="*/ 0 w 21600"/>
              <a:gd name="connsiteY4" fmla="*/ 0 h 20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00" h="20032">
                <a:moveTo>
                  <a:pt x="0" y="0"/>
                </a:moveTo>
                <a:lnTo>
                  <a:pt x="21600" y="0"/>
                </a:lnTo>
                <a:lnTo>
                  <a:pt x="21600" y="17322"/>
                </a:lnTo>
                <a:cubicBezTo>
                  <a:pt x="10800" y="17322"/>
                  <a:pt x="8684" y="24776"/>
                  <a:pt x="0" y="20032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100000">
                <a:schemeClr val="bg1">
                  <a:lumMod val="65000"/>
                  <a:lumOff val="35000"/>
                </a:schemeClr>
              </a:gs>
              <a:gs pos="65000">
                <a:schemeClr val="bg2">
                  <a:shade val="100000"/>
                  <a:satMod val="600000"/>
                  <a:alpha val="0"/>
                </a:schemeClr>
              </a:gs>
            </a:gsLst>
            <a:lin ang="4800000" scaled="1"/>
          </a:gradFill>
          <a:ln w="317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34" name="Picture 10" descr="telerik_logo_new-(white).png"/>
          <p:cNvPicPr>
            <a:picLocks noChangeAspect="1"/>
          </p:cNvPicPr>
          <p:nvPr userDrawn="1"/>
        </p:nvPicPr>
        <p:blipFill>
          <a:blip r:embed="rId11" cstate="screen">
            <a:lum bright="-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2400" y="304800"/>
            <a:ext cx="1600200" cy="3893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553200"/>
            <a:ext cx="457200" cy="228600"/>
          </a:xfrm>
          <a:prstGeom prst="rect">
            <a:avLst/>
          </a:prstGeom>
        </p:spPr>
        <p:txBody>
          <a:bodyPr anchor="ctr" anchorCtr="0"/>
          <a:lstStyle>
            <a:lvl1pPr algn="r">
              <a:defRPr sz="1100"/>
            </a:lvl1pPr>
          </a:lstStyle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701" r:id="rId1"/>
    <p:sldLayoutId id="2147483688" r:id="rId2"/>
    <p:sldLayoutId id="2147483689" r:id="rId3"/>
    <p:sldLayoutId id="2147483703" r:id="rId4"/>
    <p:sldLayoutId id="2147483702" r:id="rId5"/>
    <p:sldLayoutId id="2147483694" r:id="rId6"/>
    <p:sldLayoutId id="2147483704" r:id="rId7"/>
    <p:sldLayoutId id="2147483705" r:id="rId8"/>
    <p:sldLayoutId id="2147483706" r:id="rId9"/>
  </p:sldLayoutIdLst>
  <p:timing>
    <p:tnLst>
      <p:par>
        <p:cTn id="1" dur="indefinite" restart="never" nodeType="tmRoot"/>
      </p:par>
    </p:tnLst>
  </p:timing>
  <p:hf hdr="0" ftr="0" dt="0"/>
  <p:txStyles>
    <p:titleStyle>
      <a:lvl1pPr algn="r" rtl="0" eaLnBrk="0" fontAlgn="base" hangingPunct="0">
        <a:lnSpc>
          <a:spcPts val="4400"/>
        </a:lnSpc>
        <a:spcBef>
          <a:spcPct val="0"/>
        </a:spcBef>
        <a:spcAft>
          <a:spcPct val="0"/>
        </a:spcAft>
        <a:defRPr sz="4400" b="1" kern="1200" baseline="0">
          <a:ln w="500">
            <a:noFill/>
          </a:ln>
          <a:solidFill>
            <a:schemeClr val="tx2"/>
          </a:solidFill>
          <a:effectLst>
            <a:outerShdw blurRad="38100" dist="38100" dir="2700000" algn="tl">
              <a:srgbClr val="000000">
                <a:alpha val="43137"/>
              </a:srgbClr>
            </a:outerShdw>
            <a:reflection blurRad="6350" stA="55000" endA="300" endPos="45500" dir="5400000" sy="-100000" algn="bl" rotWithShape="0"/>
          </a:effectLst>
          <a:latin typeface="+mj-lt"/>
          <a:ea typeface="+mj-ea"/>
          <a:cs typeface="+mj-cs"/>
        </a:defRPr>
      </a:lvl1pPr>
      <a:lvl2pPr algn="r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2pPr>
      <a:lvl3pPr algn="r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3pPr>
      <a:lvl4pPr algn="r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4pPr>
      <a:lvl5pPr algn="r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5pPr>
      <a:lvl6pPr marL="457200" algn="r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6pPr>
      <a:lvl7pPr marL="914400" algn="r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7pPr>
      <a:lvl8pPr marL="1371600" algn="r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8pPr>
      <a:lvl9pPr marL="1828800" algn="r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9pPr>
    </p:titleStyle>
    <p:bodyStyle>
      <a:lvl1pPr marL="319088" indent="-319088" algn="l" rtl="0" eaLnBrk="0" fontAlgn="base" hangingPunct="0">
        <a:spcBef>
          <a:spcPct val="20000"/>
        </a:spcBef>
        <a:spcAft>
          <a:spcPct val="0"/>
        </a:spcAft>
        <a:buClr>
          <a:schemeClr val="accent5">
            <a:lumMod val="40000"/>
            <a:lumOff val="60000"/>
          </a:schemeClr>
        </a:buClr>
        <a:buSzPct val="70000"/>
        <a:buFont typeface="Wingdings 2" pitchFamily="18" charset="2"/>
        <a:buChar char=""/>
        <a:defRPr sz="32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1pPr>
      <a:lvl2pPr marL="630238" indent="-273050" algn="l" rtl="0" eaLnBrk="0" fontAlgn="base" hangingPunct="0">
        <a:spcBef>
          <a:spcPct val="20000"/>
        </a:spcBef>
        <a:spcAft>
          <a:spcPct val="0"/>
        </a:spcAft>
        <a:buClr>
          <a:schemeClr val="accent2">
            <a:lumMod val="60000"/>
            <a:lumOff val="40000"/>
          </a:schemeClr>
        </a:buClr>
        <a:buFont typeface="Wingdings 2" pitchFamily="18" charset="2"/>
        <a:buChar char=""/>
        <a:defRPr sz="30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2pPr>
      <a:lvl3pPr marL="922338" indent="-273050" algn="l" rtl="0" eaLnBrk="0" fontAlgn="base" hangingPunct="0">
        <a:spcBef>
          <a:spcPct val="20000"/>
        </a:spcBef>
        <a:spcAft>
          <a:spcPct val="0"/>
        </a:spcAft>
        <a:buClr>
          <a:schemeClr val="tx1">
            <a:lumMod val="50000"/>
          </a:schemeClr>
        </a:buClr>
        <a:buFont typeface="Wingdings 2" pitchFamily="18" charset="2"/>
        <a:buChar char=""/>
        <a:defRPr sz="28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3pPr>
      <a:lvl4pPr marL="1187450" indent="-228600" algn="l" rtl="0" eaLnBrk="0" fontAlgn="base" hangingPunct="0">
        <a:spcBef>
          <a:spcPct val="20000"/>
        </a:spcBef>
        <a:spcAft>
          <a:spcPct val="0"/>
        </a:spcAft>
        <a:buClr>
          <a:srgbClr val="F8BD52"/>
        </a:buClr>
        <a:buFont typeface="Wingdings 2" pitchFamily="18" charset="2"/>
        <a:buChar char=""/>
        <a:defRPr sz="26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4pPr>
      <a:lvl5pPr marL="1425575" indent="-228600" algn="l" rtl="0" eaLnBrk="0" fontAlgn="base" hangingPunct="0">
        <a:spcBef>
          <a:spcPct val="20000"/>
        </a:spcBef>
        <a:spcAft>
          <a:spcPct val="0"/>
        </a:spcAft>
        <a:buClr>
          <a:srgbClr val="46A6BD"/>
        </a:buClr>
        <a:buFont typeface="Wingdings 2" pitchFamily="18" charset="2"/>
        <a:buChar char=""/>
        <a:defRPr sz="24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5pPr>
      <a:lvl6pPr marL="1673352" indent="-228600" algn="l" rtl="0" eaLnBrk="1" latinLnBrk="0" hangingPunct="1">
        <a:spcBef>
          <a:spcPct val="20000"/>
        </a:spcBef>
        <a:buClr>
          <a:schemeClr val="accent6"/>
        </a:buClr>
        <a:buFont typeface="Wingdings 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11096" indent="-228600" algn="l" rtl="0" eaLnBrk="1" latinLnBrk="0" hangingPunct="1">
        <a:spcBef>
          <a:spcPct val="20000"/>
        </a:spcBef>
        <a:buClr>
          <a:schemeClr val="tx2"/>
        </a:buClr>
        <a:buFont typeface="Wingdings 2"/>
        <a:buChar char="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21408" indent="-182880" algn="l" rtl="0" eaLnBrk="1" latinLnBrk="0" hangingPunct="1">
        <a:spcBef>
          <a:spcPct val="20000"/>
        </a:spcBef>
        <a:buClr>
          <a:schemeClr val="tx2"/>
        </a:buClr>
        <a:buFont typeface="Wingdings 2"/>
        <a:buChar char="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322576" indent="-182880" algn="l" rtl="0" eaLnBrk="1" latinLnBrk="0" hangingPunct="1">
        <a:spcBef>
          <a:spcPct val="20000"/>
        </a:spcBef>
        <a:buClr>
          <a:schemeClr val="tx2"/>
        </a:buClr>
        <a:buFont typeface="Wingdings 2"/>
        <a:buChar char="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hyperlink" Target="http://www.telerik.com/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6.png"/><Relationship Id="rId5" Type="http://schemas.openxmlformats.org/officeDocument/2006/relationships/image" Target="../media/image55.jpeg"/><Relationship Id="rId4" Type="http://schemas.openxmlformats.org/officeDocument/2006/relationships/image" Target="../media/image54.png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hyperlink" Target="http://academy.telerik.com/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microsoft.com/office/2007/relationships/hdphoto" Target="../media/hdphoto1.wdp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wmf"/><Relationship Id="rId2" Type="http://schemas.openxmlformats.org/officeDocument/2006/relationships/image" Target="../media/image19.wm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wmf"/><Relationship Id="rId2" Type="http://schemas.openxmlformats.org/officeDocument/2006/relationships/image" Target="../media/image19.w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etfirebug.com/" TargetMode="External"/><Relationship Id="rId2" Type="http://schemas.openxmlformats.org/officeDocument/2006/relationships/hyperlink" Target="http://www.wireshark.org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13.gif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3.org/QA/2002/04/Web-Quality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ebreference.com/html/tools/colorizer/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9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447800"/>
            <a:ext cx="8229600" cy="1524000"/>
          </a:xfrm>
        </p:spPr>
        <p:txBody>
          <a:bodyPr/>
          <a:lstStyle/>
          <a:p>
            <a:r>
              <a:rPr lang="en-US" dirty="0" smtClean="0"/>
              <a:t>Web Technologies Basics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67000" y="3240880"/>
            <a:ext cx="5943600" cy="569120"/>
          </a:xfrm>
        </p:spPr>
        <p:txBody>
          <a:bodyPr/>
          <a:lstStyle/>
          <a:p>
            <a:r>
              <a:rPr lang="en-US" dirty="0" smtClean="0"/>
              <a:t>HTTP, HTML, Text, Images, Tables, Forms, CSS</a:t>
            </a:r>
            <a:endParaRPr lang="en-US" noProof="1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57200" y="5224046"/>
            <a:ext cx="3352800" cy="954107"/>
          </a:xfrm>
        </p:spPr>
        <p:txBody>
          <a:bodyPr/>
          <a:lstStyle/>
          <a:p>
            <a:r>
              <a:rPr lang="en-US" dirty="0"/>
              <a:t>Svetlin Nakov</a:t>
            </a:r>
          </a:p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57200" y="5757446"/>
            <a:ext cx="2090957" cy="646331"/>
          </a:xfrm>
        </p:spPr>
        <p:txBody>
          <a:bodyPr/>
          <a:lstStyle/>
          <a:p>
            <a:r>
              <a:rPr lang="en-US" dirty="0"/>
              <a:t>Telerik Corporation</a:t>
            </a:r>
          </a:p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57200" y="6062246"/>
            <a:ext cx="1707903" cy="338554"/>
          </a:xfrm>
        </p:spPr>
        <p:txBody>
          <a:bodyPr/>
          <a:lstStyle/>
          <a:p>
            <a:r>
              <a:rPr lang="en-US" dirty="0" smtClean="0">
                <a:hlinkClick r:id="rId2"/>
              </a:rPr>
              <a:t>www.telerik.com</a:t>
            </a:r>
            <a:endParaRPr lang="en-US" dirty="0"/>
          </a:p>
        </p:txBody>
      </p:sp>
      <p:pic>
        <p:nvPicPr>
          <p:cNvPr id="30722" name="Picture 2" descr="http://us.123rf.com/400wm/400/400/kentoh/kentoh0901/kentoh090100047/4081477.jp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35771" y="4653645"/>
            <a:ext cx="3434858" cy="1594756"/>
          </a:xfrm>
          <a:prstGeom prst="roundRect">
            <a:avLst>
              <a:gd name="adj" fmla="val 5096"/>
            </a:avLst>
          </a:prstGeom>
          <a:noFill/>
          <a:ln>
            <a:solidFill>
              <a:schemeClr val="accent5">
                <a:lumMod val="75000"/>
              </a:schemeClr>
            </a:solidFill>
          </a:ln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549077">
            <a:off x="609600" y="3218577"/>
            <a:ext cx="2057400" cy="1810941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34200" y="375943"/>
            <a:ext cx="1752600" cy="17118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971800" y="4880420"/>
            <a:ext cx="1590675" cy="13679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20847328">
            <a:off x="917223" y="730411"/>
            <a:ext cx="1749777" cy="1501629"/>
          </a:xfrm>
          <a:prstGeom prst="roundRect">
            <a:avLst>
              <a:gd name="adj" fmla="val 907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205757">
            <a:off x="3749999" y="522388"/>
            <a:ext cx="2160259" cy="1907760"/>
          </a:xfrm>
          <a:prstGeom prst="roundRect">
            <a:avLst>
              <a:gd name="adj" fmla="val 7517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38758" y="3655918"/>
            <a:ext cx="1243473" cy="9977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Main Components of WWW: HTML</a:t>
            </a:r>
          </a:p>
        </p:txBody>
      </p:sp>
      <p:sp>
        <p:nvSpPr>
          <p:cNvPr id="4710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066800"/>
            <a:ext cx="8686800" cy="56388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Hyper Text Markup Language (HTML)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Formatted text with images and hyperlinks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Interpreted and displayed by Web browsers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A web (HTML) page consists of: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/>
              <a:t>HTML </a:t>
            </a:r>
            <a:r>
              <a:rPr lang="en-US" dirty="0" smtClean="0"/>
              <a:t>file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CSS styles file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Set </a:t>
            </a:r>
            <a:r>
              <a:rPr lang="en-US" dirty="0"/>
              <a:t>of </a:t>
            </a:r>
            <a:r>
              <a:rPr lang="en-US" dirty="0" smtClean="0"/>
              <a:t>images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Other </a:t>
            </a:r>
            <a:r>
              <a:rPr lang="en-US" dirty="0"/>
              <a:t>resources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610600" y="6553200"/>
            <a:ext cx="457200" cy="228600"/>
          </a:xfr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" r="1219" b="2518"/>
          <a:stretch/>
        </p:blipFill>
        <p:spPr bwMode="auto">
          <a:xfrm>
            <a:off x="4914900" y="3733800"/>
            <a:ext cx="3086100" cy="2273300"/>
          </a:xfrm>
          <a:prstGeom prst="rect">
            <a:avLst/>
          </a:prstGeom>
          <a:noFill/>
          <a:ln>
            <a:noFill/>
          </a:ln>
          <a:effectLst>
            <a:glow rad="101600">
              <a:schemeClr val="accent4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Other Form Controls (3)</a:t>
            </a:r>
            <a:endParaRPr lang="bg-BG" smtClean="0"/>
          </a:p>
        </p:txBody>
      </p:sp>
      <p:sp>
        <p:nvSpPr>
          <p:cNvPr id="10608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sz="3000" dirty="0" smtClean="0"/>
              <a:t>Password input – acts like normal text field but hides the text with * signs</a:t>
            </a:r>
          </a:p>
          <a:p>
            <a:pPr>
              <a:lnSpc>
                <a:spcPct val="100000"/>
              </a:lnSpc>
              <a:defRPr/>
            </a:pPr>
            <a:endParaRPr lang="en-US" sz="3000" dirty="0" smtClean="0"/>
          </a:p>
          <a:p>
            <a:pPr>
              <a:lnSpc>
                <a:spcPct val="100000"/>
              </a:lnSpc>
              <a:defRPr/>
            </a:pPr>
            <a:r>
              <a:rPr lang="en-US" sz="3000" dirty="0" smtClean="0"/>
              <a:t>Multiple select field – code is like drop down but displays list of items to select</a:t>
            </a:r>
            <a:endParaRPr lang="bg-BG" sz="3000" dirty="0" smtClean="0"/>
          </a:p>
        </p:txBody>
      </p:sp>
      <p:sp>
        <p:nvSpPr>
          <p:cNvPr id="1060868" name="Rectangle 4"/>
          <p:cNvSpPr>
            <a:spLocks noChangeArrowheads="1"/>
          </p:cNvSpPr>
          <p:nvPr/>
        </p:nvSpPr>
        <p:spPr bwMode="auto">
          <a:xfrm>
            <a:off x="684213" y="2209800"/>
            <a:ext cx="78486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&lt;input type="password" name="pass" value=""&gt;</a:t>
            </a:r>
          </a:p>
        </p:txBody>
      </p:sp>
      <p:sp>
        <p:nvSpPr>
          <p:cNvPr id="1060869" name="Rectangle 5"/>
          <p:cNvSpPr>
            <a:spLocks noChangeArrowheads="1"/>
          </p:cNvSpPr>
          <p:nvPr/>
        </p:nvSpPr>
        <p:spPr bwMode="auto">
          <a:xfrm>
            <a:off x="684213" y="4038600"/>
            <a:ext cx="7848600" cy="230832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&lt;select name="products" multiple="multiple"&gt;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&lt;option value="Value 1"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selected="selected"&gt;keyboard&lt;/option&gt;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&lt;option value="Value 2"&gt;mouse&lt;/option&gt;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&lt;option value="Value 3"&gt;speakers&lt;/option&gt;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&lt;/select&gt;</a:t>
            </a:r>
          </a:p>
        </p:txBody>
      </p:sp>
    </p:spTree>
  </p:cSld>
  <p:clrMapOvr>
    <a:masterClrMapping/>
  </p:clrMapOvr>
  <p:transition/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3600" dirty="0" smtClean="0"/>
              <a:t>HTML Forms – Example</a:t>
            </a:r>
          </a:p>
        </p:txBody>
      </p:sp>
      <p:sp>
        <p:nvSpPr>
          <p:cNvPr id="942085" name="Rectangle 5"/>
          <p:cNvSpPr>
            <a:spLocks noChangeArrowheads="1"/>
          </p:cNvSpPr>
          <p:nvPr/>
        </p:nvSpPr>
        <p:spPr bwMode="auto">
          <a:xfrm>
            <a:off x="479426" y="838200"/>
            <a:ext cx="8207374" cy="594008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&lt;form method="POST" action="apply-now.php"&gt;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&lt;input name="subject" type="hidden" value="Class" /&gt;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&lt;p&gt;Degree: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&lt;select name="degree"&gt;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&lt;option value="BA"&gt;Bachelor of Art&lt;/option&gt;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&lt;option value="BS"&gt;Bachelor of Science&lt;/option&gt;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&lt;option value="MBA" selected="true"&gt;Master of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Business Administration&lt;/option&gt;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&lt;/select&gt;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First Name: &lt;input type="text" name="firstname" /&gt;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Last Name: &lt;input type="text" name="lastname" /&gt;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Student ID: &lt;input type="password" name="studentid"/&gt;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&lt;/p&gt;                    &lt;!– the example continues --&gt;</a:t>
            </a:r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6781800" y="673410"/>
            <a:ext cx="1676400" cy="5457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2575" indent="-282575" eaLnBrk="0" hangingPunct="0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282575" algn="l"/>
              </a:tabLst>
              <a:defRPr/>
            </a:pPr>
            <a:r>
              <a:rPr lang="en-US" sz="2600" b="1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form.html</a:t>
            </a:r>
            <a:endParaRPr lang="bg-BG" sz="2600" b="1" dirty="0" smtClean="0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6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HTML Forms – Example (2)</a:t>
            </a:r>
          </a:p>
        </p:txBody>
      </p:sp>
      <p:sp>
        <p:nvSpPr>
          <p:cNvPr id="967683" name="Rectangle 3"/>
          <p:cNvSpPr>
            <a:spLocks noChangeArrowheads="1"/>
          </p:cNvSpPr>
          <p:nvPr/>
        </p:nvSpPr>
        <p:spPr bwMode="auto">
          <a:xfrm>
            <a:off x="534988" y="920889"/>
            <a:ext cx="8075612" cy="563231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Gender: 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&lt;input name="gender" type="radio" value="Male"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checked="true" /&gt; Male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&lt;input name="gender" type="radio" value="Female" /&gt;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Female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&lt;/p&gt;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E-mail: &lt;input type="text" name="email" value="" /&gt;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&lt;/p&gt;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&lt;textarea name="terms" cols="30" rows="4"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readonly="true"&gt;TERMS AND CONDITIONS By clicking the   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Send Form button you agree to submit this form 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&lt;/textarea&gt;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&lt;/p&gt;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&lt;input type="submit" name="button" value="Send Form"/&gt;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&lt;/p&gt;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&lt;/form&gt;</a:t>
            </a:r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4876800" y="874643"/>
            <a:ext cx="3733800" cy="579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2575" indent="-282575" eaLnBrk="0" hangingPunct="0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282575" algn="l"/>
              </a:tabLst>
              <a:defRPr/>
            </a:pPr>
            <a:r>
              <a:rPr lang="en-US" sz="2600" b="1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form.html (continuation)</a:t>
            </a:r>
            <a:endParaRPr lang="bg-BG" sz="2600" b="1" dirty="0" smtClean="0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534988" y="914400"/>
            <a:ext cx="8075612" cy="563231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Gender: 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&lt;input name="gender" type="radio" value="Male"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checked="true" /&gt; Male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&lt;input name="gender" type="radio" value="Female" /&gt;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Female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&lt;/p&gt;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E-mail: &lt;input type="text" name="email" value="" /&gt;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&lt;/p&gt;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&lt;textarea name="terms" cols="30" rows="4"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readonly="true"&gt;TERMS AND CONDITIONS By clicking the   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Send Form button you agree to submit this form 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&lt;/textarea&gt;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&lt;/p&gt;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&lt;input type="submit" name="button" value="Send Form"/&gt;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&lt;/p&gt;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&lt;/form&gt;</a:t>
            </a:r>
          </a:p>
        </p:txBody>
      </p:sp>
      <p:sp>
        <p:nvSpPr>
          <p:cNvPr id="9697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HTML Forms – Example (3)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7037" y="1587258"/>
            <a:ext cx="3003963" cy="46611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6477000" y="874643"/>
            <a:ext cx="2133600" cy="579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2575" indent="-282575" eaLnBrk="0" hangingPunct="0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282575" algn="l"/>
              </a:tabLst>
              <a:defRPr/>
            </a:pPr>
            <a:r>
              <a:rPr lang="en-US" sz="2600" b="1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form.html</a:t>
            </a:r>
            <a:endParaRPr lang="bg-BG" sz="2600" b="1" dirty="0" smtClean="0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95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535362" y="2566988"/>
            <a:ext cx="5761038" cy="636587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CSS</a:t>
            </a:r>
            <a:endParaRPr lang="bg-BG" dirty="0" smtClean="0"/>
          </a:p>
        </p:txBody>
      </p:sp>
      <p:sp>
        <p:nvSpPr>
          <p:cNvPr id="1021955" name="Rectangle 3"/>
          <p:cNvSpPr>
            <a:spLocks noChangeArrowheads="1"/>
          </p:cNvSpPr>
          <p:nvPr/>
        </p:nvSpPr>
        <p:spPr bwMode="auto">
          <a:xfrm>
            <a:off x="3962400" y="3257794"/>
            <a:ext cx="5075238" cy="13142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ctr" eaLnBrk="0" hangingPunct="0">
              <a:lnSpc>
                <a:spcPct val="95000"/>
              </a:lnSpc>
              <a:spcBef>
                <a:spcPct val="200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dirty="0" smtClean="0">
                <a:solidFill>
                  <a:srgbClr val="FAF7C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Styling </a:t>
            </a:r>
            <a:r>
              <a:rPr lang="en-US" sz="2800" b="1" smtClean="0">
                <a:solidFill>
                  <a:srgbClr val="FAF7C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with                       Cascading </a:t>
            </a:r>
            <a:r>
              <a:rPr lang="en-US" sz="2800" b="1" dirty="0" smtClean="0">
                <a:solidFill>
                  <a:srgbClr val="FAF7C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Stylesheets</a:t>
            </a:r>
          </a:p>
          <a:p>
            <a:pPr algn="ctr" eaLnBrk="0" hangingPunct="0">
              <a:lnSpc>
                <a:spcPct val="95000"/>
              </a:lnSpc>
              <a:spcBef>
                <a:spcPct val="200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dirty="0" smtClean="0">
                <a:solidFill>
                  <a:srgbClr val="FAF7C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Very Quick Introduction</a:t>
            </a:r>
            <a:endParaRPr lang="bg-BG" sz="2800" b="1" dirty="0" smtClean="0">
              <a:solidFill>
                <a:srgbClr val="FAF7C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2230" y="0"/>
            <a:ext cx="3163570" cy="403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685800"/>
            <a:ext cx="1781175" cy="1562100"/>
          </a:xfrm>
          <a:prstGeom prst="round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3" name="Picture 7" descr="http://farm1.static.flickr.com/44/106960641_1473a4f0a7.jpg?v=0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6367" y="4930775"/>
            <a:ext cx="1858433" cy="1393825"/>
          </a:xfrm>
          <a:prstGeom prst="roundRect">
            <a:avLst>
              <a:gd name="adj" fmla="val 4822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245" y="4419600"/>
            <a:ext cx="2814955" cy="1816100"/>
          </a:xfrm>
          <a:prstGeom prst="roundRect">
            <a:avLst>
              <a:gd name="adj" fmla="val 9674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4800" dirty="0" smtClean="0"/>
              <a:t>CSS Introduction</a:t>
            </a:r>
            <a:endParaRPr lang="bg-BG" sz="4800" dirty="0" smtClean="0"/>
          </a:p>
        </p:txBody>
      </p:sp>
      <p:sp>
        <p:nvSpPr>
          <p:cNvPr id="9840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3850" y="990600"/>
            <a:ext cx="8496300" cy="5561013"/>
          </a:xfrm>
        </p:spPr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sz="3000" dirty="0" smtClean="0"/>
              <a:t>Cascading Style Sheets (CSS)</a:t>
            </a:r>
          </a:p>
          <a:p>
            <a:pPr lvl="1">
              <a:lnSpc>
                <a:spcPct val="100000"/>
              </a:lnSpc>
              <a:defRPr/>
            </a:pPr>
            <a:r>
              <a:rPr lang="en-US" sz="2800" dirty="0" smtClean="0"/>
              <a:t>Markup language, used to describe the presentation of document</a:t>
            </a:r>
          </a:p>
          <a:p>
            <a:pPr lvl="1">
              <a:lnSpc>
                <a:spcPct val="100000"/>
              </a:lnSpc>
              <a:defRPr/>
            </a:pPr>
            <a:r>
              <a:rPr lang="en-US" sz="2800" dirty="0" smtClean="0"/>
              <a:t>Defines sizes, fonts, colors, layout, etc.</a:t>
            </a:r>
          </a:p>
          <a:p>
            <a:pPr lvl="1">
              <a:lnSpc>
                <a:spcPct val="100000"/>
              </a:lnSpc>
              <a:defRPr/>
            </a:pPr>
            <a:r>
              <a:rPr lang="en-US" sz="2800" dirty="0" smtClean="0"/>
              <a:t>Improves content accessibility</a:t>
            </a:r>
          </a:p>
          <a:p>
            <a:pPr lvl="1">
              <a:lnSpc>
                <a:spcPct val="100000"/>
              </a:lnSpc>
              <a:defRPr/>
            </a:pPr>
            <a:r>
              <a:rPr lang="en-US" sz="2800" dirty="0" smtClean="0"/>
              <a:t>Improves flexibility</a:t>
            </a:r>
          </a:p>
          <a:p>
            <a:pPr>
              <a:lnSpc>
                <a:spcPct val="100000"/>
              </a:lnSpc>
              <a:defRPr/>
            </a:pPr>
            <a:r>
              <a:rPr lang="en-US" sz="3000" dirty="0" smtClean="0"/>
              <a:t>Designed to separate presentation from content</a:t>
            </a:r>
          </a:p>
          <a:p>
            <a:pPr>
              <a:lnSpc>
                <a:spcPct val="100000"/>
              </a:lnSpc>
              <a:defRPr/>
            </a:pPr>
            <a:r>
              <a:rPr lang="en-US" sz="3000" dirty="0" smtClean="0"/>
              <a:t>Because of CSS all HTML presentation tags are deprecated, e.g. 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&lt;font&gt; &lt;center&gt; &lt;b&gt;</a:t>
            </a:r>
            <a:r>
              <a:rPr lang="en-US" sz="3000" dirty="0" smtClean="0"/>
              <a:t> etc.</a:t>
            </a:r>
          </a:p>
        </p:txBody>
      </p:sp>
    </p:spTree>
  </p:cSld>
  <p:clrMapOvr>
    <a:masterClrMapping/>
  </p:clrMapOvr>
  <p:transition/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4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Style Sheets Syntax</a:t>
            </a:r>
            <a:endParaRPr lang="bg-BG" dirty="0" smtClean="0"/>
          </a:p>
        </p:txBody>
      </p:sp>
      <p:sp>
        <p:nvSpPr>
          <p:cNvPr id="10004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sz="3000" dirty="0" smtClean="0"/>
              <a:t>Simple syntax, based on English words</a:t>
            </a:r>
          </a:p>
          <a:p>
            <a:pPr>
              <a:lnSpc>
                <a:spcPct val="100000"/>
              </a:lnSpc>
              <a:defRPr/>
            </a:pPr>
            <a:r>
              <a:rPr lang="en-US" sz="3000" dirty="0" smtClean="0"/>
              <a:t>Contains of set of cascading rules</a:t>
            </a:r>
          </a:p>
          <a:p>
            <a:pPr>
              <a:lnSpc>
                <a:spcPct val="100000"/>
              </a:lnSpc>
              <a:defRPr/>
            </a:pPr>
            <a:r>
              <a:rPr lang="en-US" sz="3000" dirty="0" smtClean="0"/>
              <a:t>Rule consists of one or more selectors and declaration block</a:t>
            </a:r>
          </a:p>
          <a:p>
            <a:pPr>
              <a:lnSpc>
                <a:spcPct val="100000"/>
              </a:lnSpc>
              <a:defRPr/>
            </a:pPr>
            <a:r>
              <a:rPr lang="en-US" sz="3000" dirty="0" smtClean="0"/>
              <a:t>Declaration block consists of one or more semicolon-terminated declarations in curly braces</a:t>
            </a:r>
          </a:p>
          <a:p>
            <a:pPr>
              <a:lnSpc>
                <a:spcPct val="100000"/>
              </a:lnSpc>
              <a:defRPr/>
            </a:pPr>
            <a:r>
              <a:rPr lang="en-US" sz="3000" dirty="0" smtClean="0"/>
              <a:t>Declaration consists of property, a colon </a:t>
            </a:r>
            <a:r>
              <a:rPr lang="en-US" sz="3000" dirty="0" smtClean="0">
                <a:sym typeface="Wingdings" pitchFamily="2" charset="2"/>
              </a:rPr>
              <a:t>and value</a:t>
            </a:r>
            <a:endParaRPr lang="bg-BG" sz="3000" dirty="0" smtClean="0"/>
          </a:p>
        </p:txBody>
      </p:sp>
      <p:sp>
        <p:nvSpPr>
          <p:cNvPr id="11268" name="Rectangle 4"/>
          <p:cNvSpPr>
            <a:spLocks noChangeArrowheads="1"/>
          </p:cNvSpPr>
          <p:nvPr/>
        </p:nvSpPr>
        <p:spPr bwMode="auto">
          <a:xfrm>
            <a:off x="755650" y="5562600"/>
            <a:ext cx="7632700" cy="43088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h1,h2,h3,h4,h5,h6 { color: green }</a:t>
            </a:r>
          </a:p>
        </p:txBody>
      </p:sp>
    </p:spTree>
  </p:cSld>
  <p:clrMapOvr>
    <a:masterClrMapping/>
  </p:clrMapOvr>
  <p:transition/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Style Sheets Syntax (2)</a:t>
            </a:r>
            <a:endParaRPr lang="bg-BG" dirty="0" smtClean="0"/>
          </a:p>
        </p:txBody>
      </p:sp>
      <p:sp>
        <p:nvSpPr>
          <p:cNvPr id="10014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838200"/>
            <a:ext cx="8686800" cy="5715000"/>
          </a:xfrm>
        </p:spPr>
        <p:txBody>
          <a:bodyPr/>
          <a:lstStyle/>
          <a:p>
            <a:pPr>
              <a:lnSpc>
                <a:spcPct val="90000"/>
              </a:lnSpc>
              <a:defRPr/>
            </a:pPr>
            <a:r>
              <a:rPr lang="en-US" dirty="0" smtClean="0"/>
              <a:t>Selectors determine which element the rule applies to: </a:t>
            </a:r>
          </a:p>
          <a:p>
            <a:pPr lvl="1">
              <a:lnSpc>
                <a:spcPct val="90000"/>
              </a:lnSpc>
              <a:defRPr/>
            </a:pPr>
            <a:r>
              <a:rPr lang="en-US" dirty="0" smtClean="0"/>
              <a:t>All elements of specific type</a:t>
            </a:r>
          </a:p>
          <a:p>
            <a:pPr lvl="1">
              <a:lnSpc>
                <a:spcPct val="90000"/>
              </a:lnSpc>
              <a:defRPr/>
            </a:pPr>
            <a:r>
              <a:rPr lang="en-US" dirty="0" smtClean="0"/>
              <a:t>Those that mach specific attribute</a:t>
            </a:r>
          </a:p>
          <a:p>
            <a:pPr lvl="1">
              <a:lnSpc>
                <a:spcPct val="90000"/>
              </a:lnSpc>
              <a:defRPr/>
            </a:pPr>
            <a:r>
              <a:rPr lang="en-US" dirty="0" smtClean="0"/>
              <a:t>Elements may be matched depending on how they are nested in the document (HTML)</a:t>
            </a:r>
          </a:p>
          <a:p>
            <a:pPr>
              <a:lnSpc>
                <a:spcPct val="90000"/>
              </a:lnSpc>
              <a:defRPr/>
            </a:pPr>
            <a:r>
              <a:rPr lang="en-US" dirty="0"/>
              <a:t>Pseudo-classes define further behavior</a:t>
            </a:r>
          </a:p>
          <a:p>
            <a:pPr lvl="1">
              <a:lnSpc>
                <a:spcPct val="90000"/>
              </a:lnSpc>
              <a:defRPr/>
            </a:pPr>
            <a:r>
              <a:rPr lang="en-US" dirty="0"/>
              <a:t>Appended to a selector </a:t>
            </a:r>
          </a:p>
          <a:p>
            <a:pPr lvl="1">
              <a:lnSpc>
                <a:spcPct val="90000"/>
              </a:lnSpc>
              <a:defRPr/>
            </a:pPr>
            <a:r>
              <a:rPr lang="en-US" dirty="0"/>
              <a:t>Examples: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:hover</a:t>
            </a:r>
            <a:r>
              <a:rPr lang="en-US" dirty="0"/>
              <a:t>,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:first-letter</a:t>
            </a:r>
            <a:r>
              <a:rPr lang="en-US" dirty="0"/>
              <a:t>,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:visited</a:t>
            </a:r>
            <a:r>
              <a:rPr lang="en-US" dirty="0"/>
              <a:t>,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:before</a:t>
            </a:r>
            <a:r>
              <a:rPr lang="en-US" dirty="0"/>
              <a:t>,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:after</a:t>
            </a:r>
          </a:p>
          <a:p>
            <a:pPr lvl="1">
              <a:lnSpc>
                <a:spcPct val="90000"/>
              </a:lnSpc>
              <a:defRPr/>
            </a:pPr>
            <a:r>
              <a:rPr lang="en-US" dirty="0"/>
              <a:t>Not all browser support them </a:t>
            </a:r>
            <a:r>
              <a:rPr lang="en-US" dirty="0" smtClean="0"/>
              <a:t>well</a:t>
            </a:r>
            <a:endParaRPr lang="bg-BG" dirty="0"/>
          </a:p>
        </p:txBody>
      </p:sp>
    </p:spTree>
  </p:cSld>
  <p:clrMapOvr>
    <a:masterClrMapping/>
  </p:clrMapOvr>
  <p:transition/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4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Style Sheets Syntax (3)</a:t>
            </a:r>
            <a:endParaRPr lang="bg-BG" dirty="0" smtClean="0"/>
          </a:p>
        </p:txBody>
      </p:sp>
      <p:sp>
        <p:nvSpPr>
          <p:cNvPr id="10024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3850" y="838200"/>
            <a:ext cx="8496300" cy="5870575"/>
          </a:xfrm>
        </p:spPr>
        <p:txBody>
          <a:bodyPr/>
          <a:lstStyle/>
          <a:p>
            <a:pPr>
              <a:spcBef>
                <a:spcPts val="300"/>
              </a:spcBef>
              <a:defRPr/>
            </a:pPr>
            <a:r>
              <a:rPr lang="en-US" sz="2800" dirty="0" smtClean="0"/>
              <a:t>Three primary types of selectors:</a:t>
            </a:r>
          </a:p>
          <a:p>
            <a:pPr lvl="1">
              <a:spcBef>
                <a:spcPts val="0"/>
              </a:spcBef>
              <a:defRPr/>
            </a:pPr>
            <a:r>
              <a:rPr lang="en-US" sz="2600" dirty="0" smtClean="0"/>
              <a:t>By tag:</a:t>
            </a:r>
            <a:br>
              <a:rPr lang="en-US" sz="2600" dirty="0" smtClean="0"/>
            </a:br>
            <a:endParaRPr lang="en-US" sz="2600" dirty="0" smtClean="0">
              <a:latin typeface="Courier New" pitchFamily="49" charset="0"/>
            </a:endParaRPr>
          </a:p>
          <a:p>
            <a:pPr lvl="1">
              <a:spcBef>
                <a:spcPts val="300"/>
              </a:spcBef>
              <a:defRPr/>
            </a:pPr>
            <a:r>
              <a:rPr lang="en-US" sz="2600" dirty="0" smtClean="0"/>
              <a:t>By element id:</a:t>
            </a:r>
            <a:br>
              <a:rPr lang="en-US" sz="2600" dirty="0" smtClean="0"/>
            </a:br>
            <a:endParaRPr lang="en-US" sz="2600" noProof="1" smtClean="0">
              <a:latin typeface="Courier New" pitchFamily="49" charset="0"/>
            </a:endParaRPr>
          </a:p>
          <a:p>
            <a:pPr lvl="1">
              <a:spcBef>
                <a:spcPts val="300"/>
              </a:spcBef>
              <a:defRPr/>
            </a:pPr>
            <a:r>
              <a:rPr lang="en-US" sz="2600" dirty="0" smtClean="0"/>
              <a:t>By element class name (only for HTML): </a:t>
            </a:r>
            <a:br>
              <a:rPr lang="en-US" sz="2600" dirty="0" smtClean="0"/>
            </a:br>
            <a:endParaRPr lang="en-US" sz="2600" dirty="0" smtClean="0">
              <a:latin typeface="Courier New" pitchFamily="49" charset="0"/>
            </a:endParaRPr>
          </a:p>
          <a:p>
            <a:pPr>
              <a:spcBef>
                <a:spcPts val="300"/>
              </a:spcBef>
              <a:defRPr/>
            </a:pPr>
            <a:r>
              <a:rPr lang="en-US" sz="2800" dirty="0" smtClean="0"/>
              <a:t>Selectors can be combined with commas:</a:t>
            </a:r>
          </a:p>
          <a:p>
            <a:pPr>
              <a:spcBef>
                <a:spcPts val="300"/>
              </a:spcBef>
              <a:buFontTx/>
              <a:buNone/>
              <a:defRPr/>
            </a:pPr>
            <a:r>
              <a:rPr lang="en-US" sz="2800" dirty="0" smtClean="0"/>
              <a:t>	</a:t>
            </a:r>
            <a:br>
              <a:rPr lang="en-US" sz="2800" dirty="0" smtClean="0"/>
            </a:br>
            <a:r>
              <a:rPr lang="en-US" sz="2800" dirty="0" smtClean="0"/>
              <a:t>will match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&lt;h1&gt;</a:t>
            </a:r>
            <a:r>
              <a:rPr lang="en-US" sz="2800" dirty="0" smtClean="0"/>
              <a:t> tags, elements with class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link</a:t>
            </a:r>
            <a:r>
              <a:rPr lang="en-US" sz="2800" dirty="0" smtClean="0"/>
              <a:t> and element with id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top-link</a:t>
            </a:r>
            <a:endParaRPr lang="bg-BG" sz="2800" dirty="0" smtClean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3316" name="Rectangle 4"/>
          <p:cNvSpPr>
            <a:spLocks noChangeArrowheads="1"/>
          </p:cNvSpPr>
          <p:nvPr/>
        </p:nvSpPr>
        <p:spPr bwMode="auto">
          <a:xfrm>
            <a:off x="900113" y="1981200"/>
            <a:ext cx="7416800" cy="43088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h1 {font-face: Verdana}</a:t>
            </a:r>
          </a:p>
        </p:txBody>
      </p:sp>
      <p:sp>
        <p:nvSpPr>
          <p:cNvPr id="1002501" name="Rectangle 5"/>
          <p:cNvSpPr>
            <a:spLocks noChangeArrowheads="1"/>
          </p:cNvSpPr>
          <p:nvPr/>
        </p:nvSpPr>
        <p:spPr bwMode="auto">
          <a:xfrm>
            <a:off x="900113" y="3048000"/>
            <a:ext cx="7416800" cy="43088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#element_id {color:#FF0000}</a:t>
            </a:r>
          </a:p>
        </p:txBody>
      </p:sp>
      <p:sp>
        <p:nvSpPr>
          <p:cNvPr id="1002502" name="Rectangle 6"/>
          <p:cNvSpPr>
            <a:spLocks noChangeArrowheads="1"/>
          </p:cNvSpPr>
          <p:nvPr/>
        </p:nvSpPr>
        <p:spPr bwMode="auto">
          <a:xfrm>
            <a:off x="900113" y="4164687"/>
            <a:ext cx="7416800" cy="43088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.class_name {border: 1px solid red}</a:t>
            </a:r>
          </a:p>
        </p:txBody>
      </p:sp>
      <p:sp>
        <p:nvSpPr>
          <p:cNvPr id="1002503" name="Rectangle 7"/>
          <p:cNvSpPr>
            <a:spLocks noChangeArrowheads="1"/>
          </p:cNvSpPr>
          <p:nvPr/>
        </p:nvSpPr>
        <p:spPr bwMode="auto">
          <a:xfrm>
            <a:off x="900113" y="5231487"/>
            <a:ext cx="7416800" cy="43088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h1, .link, #top-link {font-weight: bold}</a:t>
            </a:r>
          </a:p>
        </p:txBody>
      </p:sp>
    </p:spTree>
  </p:cSld>
  <p:clrMapOvr>
    <a:masterClrMapping/>
  </p:clrMapOvr>
  <p:transition/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5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Style Sheets Syntax (4)</a:t>
            </a:r>
            <a:endParaRPr lang="bg-BG" dirty="0" smtClean="0"/>
          </a:p>
        </p:txBody>
      </p:sp>
      <p:sp>
        <p:nvSpPr>
          <p:cNvPr id="10055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3850" y="990601"/>
            <a:ext cx="8496300" cy="5678488"/>
          </a:xfrm>
        </p:spPr>
        <p:txBody>
          <a:bodyPr/>
          <a:lstStyle/>
          <a:p>
            <a:pPr>
              <a:lnSpc>
                <a:spcPct val="85000"/>
              </a:lnSpc>
              <a:spcBef>
                <a:spcPct val="30000"/>
              </a:spcBef>
              <a:defRPr/>
            </a:pPr>
            <a:r>
              <a:rPr lang="en-US" sz="2600" dirty="0" smtClean="0"/>
              <a:t>Match elements, relative to their placement in document:</a:t>
            </a:r>
          </a:p>
          <a:p>
            <a:pPr>
              <a:lnSpc>
                <a:spcPct val="85000"/>
              </a:lnSpc>
              <a:spcBef>
                <a:spcPct val="60000"/>
              </a:spcBef>
              <a:buFontTx/>
              <a:buNone/>
              <a:defRPr/>
            </a:pPr>
            <a:r>
              <a:rPr lang="en-US" sz="2600" dirty="0" smtClean="0"/>
              <a:t/>
            </a:r>
            <a:br>
              <a:rPr lang="en-US" sz="2600" dirty="0" smtClean="0"/>
            </a:br>
            <a:r>
              <a:rPr lang="en-US" sz="2600" dirty="0" smtClean="0"/>
              <a:t>will match all </a:t>
            </a:r>
            <a:r>
              <a:rPr lang="en-US" sz="26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&lt;a&gt;</a:t>
            </a:r>
            <a:r>
              <a:rPr lang="en-US" sz="2600" dirty="0" smtClean="0"/>
              <a:t> tags that are descendants of </a:t>
            </a:r>
            <a:r>
              <a:rPr lang="en-US" sz="26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&lt;p&gt;</a:t>
            </a:r>
            <a:r>
              <a:rPr lang="en-US" sz="2600" dirty="0" smtClean="0"/>
              <a:t> tag (may not be direct child!)</a:t>
            </a:r>
          </a:p>
          <a:p>
            <a:pPr>
              <a:lnSpc>
                <a:spcPct val="85000"/>
              </a:lnSpc>
              <a:spcBef>
                <a:spcPct val="30000"/>
              </a:spcBef>
              <a:defRPr/>
            </a:pPr>
            <a:r>
              <a:rPr lang="en-US" sz="26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*</a:t>
            </a:r>
            <a:r>
              <a:rPr lang="en-US" sz="2600" dirty="0" smtClean="0"/>
              <a:t> - universal selector:</a:t>
            </a:r>
          </a:p>
          <a:p>
            <a:pPr>
              <a:lnSpc>
                <a:spcPct val="85000"/>
              </a:lnSpc>
              <a:spcBef>
                <a:spcPct val="60000"/>
              </a:spcBef>
              <a:buFontTx/>
              <a:buNone/>
              <a:defRPr/>
            </a:pPr>
            <a:r>
              <a:rPr lang="en-US" sz="2600" dirty="0" smtClean="0">
                <a:latin typeface="Courier New" pitchFamily="49" charset="0"/>
              </a:rPr>
              <a:t/>
            </a:r>
            <a:br>
              <a:rPr lang="en-US" sz="2600" dirty="0" smtClean="0">
                <a:latin typeface="Courier New" pitchFamily="49" charset="0"/>
              </a:rPr>
            </a:br>
            <a:r>
              <a:rPr lang="en-US" sz="2600" dirty="0" smtClean="0"/>
              <a:t>will match all child nodes of </a:t>
            </a:r>
            <a:r>
              <a:rPr lang="en-US" sz="26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&lt;p&gt;</a:t>
            </a:r>
            <a:r>
              <a:rPr lang="en-US" sz="2600" dirty="0" smtClean="0"/>
              <a:t> tag</a:t>
            </a:r>
          </a:p>
          <a:p>
            <a:pPr>
              <a:lnSpc>
                <a:spcPct val="85000"/>
              </a:lnSpc>
              <a:spcBef>
                <a:spcPct val="50000"/>
              </a:spcBef>
              <a:defRPr/>
            </a:pPr>
            <a:r>
              <a:rPr lang="en-US" sz="26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+</a:t>
            </a:r>
            <a:r>
              <a:rPr lang="en-US" sz="2600" dirty="0" smtClean="0"/>
              <a:t> selector – used to match “following” tag:</a:t>
            </a:r>
          </a:p>
          <a:p>
            <a:pPr>
              <a:lnSpc>
                <a:spcPct val="85000"/>
              </a:lnSpc>
              <a:spcBef>
                <a:spcPct val="50000"/>
              </a:spcBef>
              <a:buFontTx/>
              <a:buNone/>
              <a:defRPr/>
            </a:pPr>
            <a:endParaRPr lang="en-US" sz="2600" dirty="0" smtClean="0"/>
          </a:p>
          <a:p>
            <a:pPr>
              <a:lnSpc>
                <a:spcPct val="85000"/>
              </a:lnSpc>
              <a:buFontTx/>
              <a:buNone/>
              <a:defRPr/>
            </a:pPr>
            <a:r>
              <a:rPr lang="en-US" sz="2600" dirty="0" smtClean="0"/>
              <a:t>	will match all elements with class name </a:t>
            </a:r>
            <a:r>
              <a:rPr lang="en-US" sz="2600" dirty="0" smtClean="0">
                <a:latin typeface="Courier New" pitchFamily="49" charset="0"/>
              </a:rPr>
              <a:t>link</a:t>
            </a:r>
            <a:r>
              <a:rPr lang="en-US" sz="2600" dirty="0" smtClean="0"/>
              <a:t> that appear immediately after </a:t>
            </a:r>
            <a:r>
              <a:rPr lang="en-US" sz="26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600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img</a:t>
            </a:r>
            <a:r>
              <a:rPr lang="en-US" sz="26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&gt;</a:t>
            </a:r>
            <a:r>
              <a:rPr lang="en-US" sz="2600" dirty="0" smtClean="0"/>
              <a:t> tag</a:t>
            </a:r>
            <a:endParaRPr lang="bg-BG" sz="2600" dirty="0" smtClean="0"/>
          </a:p>
        </p:txBody>
      </p:sp>
      <p:sp>
        <p:nvSpPr>
          <p:cNvPr id="1005572" name="Rectangle 4"/>
          <p:cNvSpPr>
            <a:spLocks noChangeArrowheads="1"/>
          </p:cNvSpPr>
          <p:nvPr/>
        </p:nvSpPr>
        <p:spPr bwMode="auto">
          <a:xfrm>
            <a:off x="900113" y="1778913"/>
            <a:ext cx="7416800" cy="43088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 a {text-decoration: underline}</a:t>
            </a:r>
          </a:p>
        </p:txBody>
      </p:sp>
      <p:sp>
        <p:nvSpPr>
          <p:cNvPr id="1005573" name="Rectangle 5"/>
          <p:cNvSpPr>
            <a:spLocks noChangeArrowheads="1"/>
          </p:cNvSpPr>
          <p:nvPr/>
        </p:nvSpPr>
        <p:spPr bwMode="auto">
          <a:xfrm>
            <a:off x="900113" y="3657600"/>
            <a:ext cx="7416800" cy="43088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 * {color: black}</a:t>
            </a:r>
          </a:p>
        </p:txBody>
      </p:sp>
      <p:sp>
        <p:nvSpPr>
          <p:cNvPr id="1005574" name="Rectangle 6"/>
          <p:cNvSpPr>
            <a:spLocks noChangeArrowheads="1"/>
          </p:cNvSpPr>
          <p:nvPr/>
        </p:nvSpPr>
        <p:spPr bwMode="auto">
          <a:xfrm>
            <a:off x="900113" y="5267325"/>
            <a:ext cx="7416800" cy="43088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img + .link {float:right}</a:t>
            </a:r>
          </a:p>
        </p:txBody>
      </p:sp>
    </p:spTree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Main Components of WWW: HTML</a:t>
            </a:r>
          </a:p>
        </p:txBody>
      </p:sp>
      <p:sp>
        <p:nvSpPr>
          <p:cNvPr id="4710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066800"/>
            <a:ext cx="8686800" cy="56388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HTML is straight-forward and easy to learn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Simplest HTML documents are plain text files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Easy to add formatting, references, bullets, etc.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Images can be added as separate files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Can be automatically generated by authoring programs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Tools to aid users in creating HTML files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E.g. FrontPage, Dreamweaver, Visual Studio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610600" y="6553200"/>
            <a:ext cx="457200" cy="228600"/>
          </a:xfr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0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Inline Styles</a:t>
            </a:r>
            <a:endParaRPr lang="bg-BG" smtClean="0"/>
          </a:p>
        </p:txBody>
      </p:sp>
      <p:sp>
        <p:nvSpPr>
          <p:cNvPr id="985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Inline styles</a:t>
            </a:r>
            <a:endParaRPr lang="en-US" i="1" dirty="0" smtClean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lvl="1">
              <a:lnSpc>
                <a:spcPct val="100000"/>
              </a:lnSpc>
              <a:defRPr/>
            </a:pPr>
            <a:r>
              <a:rPr lang="en-US" sz="2900" dirty="0" smtClean="0"/>
              <a:t>Individual element’s style defined using </a:t>
            </a:r>
            <a:r>
              <a:rPr lang="en-US" sz="2900" dirty="0" smtClean="0">
                <a:latin typeface="Courier New" pitchFamily="49" charset="0"/>
              </a:rPr>
              <a:t>style </a:t>
            </a:r>
            <a:r>
              <a:rPr lang="en-US" sz="2900" dirty="0" smtClean="0"/>
              <a:t>attribute</a:t>
            </a:r>
          </a:p>
          <a:p>
            <a:pPr lvl="1">
              <a:lnSpc>
                <a:spcPct val="100000"/>
              </a:lnSpc>
              <a:defRPr/>
            </a:pPr>
            <a:r>
              <a:rPr lang="en-US" sz="2900" dirty="0" smtClean="0"/>
              <a:t>Contains only declaration, no selectors:</a:t>
            </a:r>
            <a:endParaRPr lang="en-US" sz="1900" dirty="0" smtClean="0">
              <a:latin typeface="Courier New" pitchFamily="49" charset="0"/>
            </a:endParaRPr>
          </a:p>
          <a:p>
            <a:pPr lvl="1">
              <a:lnSpc>
                <a:spcPct val="100000"/>
              </a:lnSpc>
              <a:buFontTx/>
              <a:buNone/>
              <a:defRPr/>
            </a:pPr>
            <a:endParaRPr lang="en-US" sz="1900" dirty="0" smtClean="0">
              <a:latin typeface="Courier New" pitchFamily="49" charset="0"/>
            </a:endParaRPr>
          </a:p>
          <a:p>
            <a:pPr lvl="1">
              <a:lnSpc>
                <a:spcPct val="100000"/>
              </a:lnSpc>
              <a:defRPr/>
            </a:pPr>
            <a:r>
              <a:rPr lang="en-US" sz="2900" dirty="0" smtClean="0"/>
              <a:t>Override any other styles</a:t>
            </a:r>
          </a:p>
          <a:p>
            <a:pPr lvl="1">
              <a:lnSpc>
                <a:spcPct val="100000"/>
              </a:lnSpc>
              <a:defRPr/>
            </a:pPr>
            <a:r>
              <a:rPr lang="en-US" sz="2900" dirty="0" smtClean="0"/>
              <a:t>Apply to all descendant elements</a:t>
            </a:r>
          </a:p>
          <a:p>
            <a:pPr lvl="1">
              <a:lnSpc>
                <a:spcPct val="100000"/>
              </a:lnSpc>
              <a:defRPr/>
            </a:pPr>
            <a:r>
              <a:rPr lang="en-US" sz="2900" dirty="0" smtClean="0"/>
              <a:t>Used for styles that are not needed anywhere else on site</a:t>
            </a:r>
            <a:endParaRPr lang="bg-BG" sz="2100" dirty="0" smtClean="0"/>
          </a:p>
        </p:txBody>
      </p:sp>
      <p:sp>
        <p:nvSpPr>
          <p:cNvPr id="985092" name="Rectangle 4"/>
          <p:cNvSpPr>
            <a:spLocks noChangeArrowheads="1"/>
          </p:cNvSpPr>
          <p:nvPr/>
        </p:nvSpPr>
        <p:spPr bwMode="auto">
          <a:xfrm>
            <a:off x="827088" y="3302913"/>
            <a:ext cx="7416800" cy="43088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 style = "font-size: 20 pt; color: #0000FF"&gt;</a:t>
            </a:r>
          </a:p>
        </p:txBody>
      </p:sp>
    </p:spTree>
  </p:cSld>
  <p:clrMapOvr>
    <a:masterClrMapping/>
  </p:clrMapOvr>
  <p:transition/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1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Inline Styles: Example</a:t>
            </a:r>
            <a:endParaRPr lang="bg-BG" smtClean="0"/>
          </a:p>
        </p:txBody>
      </p:sp>
      <p:sp>
        <p:nvSpPr>
          <p:cNvPr id="20483" name="Rectangle 5"/>
          <p:cNvSpPr>
            <a:spLocks noChangeArrowheads="1"/>
          </p:cNvSpPr>
          <p:nvPr/>
        </p:nvSpPr>
        <p:spPr bwMode="auto">
          <a:xfrm>
            <a:off x="228600" y="990600"/>
            <a:ext cx="8686800" cy="563231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&lt;!DOCTYPE html PUBLIC "-//W3C//DTD XHTML 1.0 Transitional//EN" "http://www.w3.org/TR/xhtml1/DTD/xhtml1-transitional.dtd"&gt;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 xmlns="http://www.w3.org/1999/xhtml" lang="en" 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xml:lang="en"&gt;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&lt;head&gt;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&lt;title&gt;Inline Styles&lt;/title&gt;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&lt;/head&gt;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&lt;body&gt;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&lt;p&gt;Here is some text&lt;/p&gt;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&lt;!--Separate multiple styles with a semicolon--&gt;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 style="font-size: 20pt"&gt;Here is some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more text&lt;/p&gt;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 style="font-size: 20pt;color:#0000FF"&gt;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Even more text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&lt;/p&gt;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&lt;/body&gt;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  <p:sp>
        <p:nvSpPr>
          <p:cNvPr id="20484" name="Rectangle 3"/>
          <p:cNvSpPr>
            <a:spLocks noChangeArrowheads="1"/>
          </p:cNvSpPr>
          <p:nvPr/>
        </p:nvSpPr>
        <p:spPr bwMode="auto">
          <a:xfrm>
            <a:off x="6018453" y="6106180"/>
            <a:ext cx="2896947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inline-styles.html</a:t>
            </a:r>
          </a:p>
        </p:txBody>
      </p:sp>
    </p:spTree>
  </p:cSld>
  <p:clrMapOvr>
    <a:masterClrMapping/>
  </p:clrMapOvr>
  <p:transition/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228600" y="990600"/>
            <a:ext cx="8686800" cy="563231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&lt;!DOCTYPE html PUBLIC "-//W3C//DTD XHTML 1.0 Transitional//EN" "http://www.w3.org/TR/xhtml1/DTD/xhtml1-transitional.dtd"&gt;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 xmlns="http://www.w3.org/1999/xhtml" lang="en" 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xml:lang="en"&gt;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&lt;head&gt;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&lt;title&gt;Inline Styles&lt;/title&gt;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&lt;/head&gt;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&lt;body&gt;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&lt;p&gt;Here is some text&lt;/p&gt;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&lt;!--Separate multiple styles with a semicolon--&gt;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 style="font-size: 20pt"&gt;Here is some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more text&lt;/p&gt;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 style="font-size: 20pt;color:#0000FF"&gt;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Even more text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&lt;/p&gt;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&lt;/body&gt;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6018453" y="6106180"/>
            <a:ext cx="2896947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inline-styles.html</a:t>
            </a:r>
          </a:p>
        </p:txBody>
      </p:sp>
      <p:sp>
        <p:nvSpPr>
          <p:cNvPr id="9861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Inline Styles: Example (2)</a:t>
            </a:r>
            <a:endParaRPr lang="bg-BG" dirty="0" smtClean="0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1112" y="2098766"/>
            <a:ext cx="4652288" cy="39210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/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1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Embedded Styles</a:t>
            </a:r>
            <a:endParaRPr lang="bg-BG" smtClean="0"/>
          </a:p>
        </p:txBody>
      </p:sp>
      <p:sp>
        <p:nvSpPr>
          <p:cNvPr id="9881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914400"/>
            <a:ext cx="8686800" cy="5715000"/>
          </a:xfrm>
        </p:spPr>
        <p:txBody>
          <a:bodyPr/>
          <a:lstStyle/>
          <a:p>
            <a:pPr>
              <a:lnSpc>
                <a:spcPct val="95000"/>
              </a:lnSpc>
              <a:defRPr/>
            </a:pPr>
            <a:r>
              <a:rPr lang="en-US" dirty="0" smtClean="0"/>
              <a:t>Embedded in the html in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&lt;style&gt; </a:t>
            </a:r>
            <a:r>
              <a:rPr lang="en-US" dirty="0" smtClean="0"/>
              <a:t>tag:</a:t>
            </a:r>
            <a:br>
              <a:rPr lang="en-US" dirty="0" smtClean="0"/>
            </a:br>
            <a:r>
              <a:rPr lang="en-US" noProof="1" smtClean="0"/>
              <a:t>	</a:t>
            </a:r>
            <a:endParaRPr lang="en-US" sz="2900" noProof="1" smtClean="0">
              <a:latin typeface="Courier New" pitchFamily="49" charset="0"/>
            </a:endParaRPr>
          </a:p>
          <a:p>
            <a:pPr lvl="1">
              <a:lnSpc>
                <a:spcPct val="95000"/>
              </a:lnSpc>
              <a:defRPr/>
            </a:pPr>
            <a:r>
              <a:rPr lang="en-US" sz="2900" dirty="0" smtClean="0"/>
              <a:t>Apply to the whole document</a:t>
            </a:r>
          </a:p>
          <a:p>
            <a:pPr lvl="1">
              <a:lnSpc>
                <a:spcPct val="95000"/>
              </a:lnSpc>
              <a:defRPr/>
            </a:pPr>
            <a:r>
              <a:rPr lang="en-US" sz="29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type</a:t>
            </a:r>
            <a:r>
              <a:rPr lang="en-US" sz="2900" dirty="0" smtClean="0"/>
              <a:t> attribute specifies the MIME type</a:t>
            </a:r>
          </a:p>
          <a:p>
            <a:pPr lvl="2">
              <a:lnSpc>
                <a:spcPct val="95000"/>
              </a:lnSpc>
              <a:defRPr/>
            </a:pPr>
            <a:r>
              <a:rPr lang="en-US" dirty="0" smtClean="0"/>
              <a:t>MIME is a standard for specifying the format of content</a:t>
            </a:r>
          </a:p>
          <a:p>
            <a:pPr lvl="2">
              <a:lnSpc>
                <a:spcPct val="95000"/>
              </a:lnSpc>
              <a:defRPr/>
            </a:pPr>
            <a:r>
              <a:rPr lang="en-US" dirty="0" smtClean="0"/>
              <a:t>Other MIME types include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text/html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image/gif</a:t>
            </a:r>
            <a:r>
              <a:rPr lang="en-US" dirty="0" smtClean="0"/>
              <a:t> and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text/javascript</a:t>
            </a:r>
          </a:p>
          <a:p>
            <a:pPr lvl="1">
              <a:lnSpc>
                <a:spcPct val="95000"/>
              </a:lnSpc>
              <a:defRPr/>
            </a:pPr>
            <a:r>
              <a:rPr lang="en-US" sz="2900" dirty="0" smtClean="0"/>
              <a:t>The </a:t>
            </a:r>
            <a:r>
              <a:rPr lang="en-US" sz="29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&lt;style&gt;</a:t>
            </a:r>
            <a:r>
              <a:rPr lang="en-US" sz="2900" dirty="0" smtClean="0"/>
              <a:t> tag is placed in the </a:t>
            </a:r>
            <a:r>
              <a:rPr lang="en-US" sz="29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&lt;head&gt;</a:t>
            </a:r>
            <a:r>
              <a:rPr lang="en-US" sz="2900" dirty="0" smtClean="0"/>
              <a:t> section of the document</a:t>
            </a:r>
          </a:p>
          <a:p>
            <a:pPr>
              <a:lnSpc>
                <a:spcPct val="95000"/>
              </a:lnSpc>
              <a:defRPr/>
            </a:pPr>
            <a:r>
              <a:rPr lang="en-US" dirty="0" smtClean="0"/>
              <a:t>Used for document-specific style</a:t>
            </a:r>
          </a:p>
        </p:txBody>
      </p:sp>
      <p:sp>
        <p:nvSpPr>
          <p:cNvPr id="988164" name="Rectangle 4"/>
          <p:cNvSpPr>
            <a:spLocks noChangeArrowheads="1"/>
          </p:cNvSpPr>
          <p:nvPr/>
        </p:nvSpPr>
        <p:spPr bwMode="auto">
          <a:xfrm>
            <a:off x="827088" y="1524000"/>
            <a:ext cx="7416800" cy="3970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&lt;style type="text/css"&gt;</a:t>
            </a:r>
          </a:p>
        </p:txBody>
      </p:sp>
    </p:spTree>
  </p:cSld>
  <p:clrMapOvr>
    <a:masterClrMapping/>
  </p:clrMapOvr>
  <p:transition/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3600" smtClean="0"/>
              <a:t>Embedded Styles: Example</a:t>
            </a:r>
            <a:endParaRPr lang="bg-BG" sz="3600" smtClean="0"/>
          </a:p>
        </p:txBody>
      </p:sp>
      <p:sp>
        <p:nvSpPr>
          <p:cNvPr id="1050627" name="Rectangle 3"/>
          <p:cNvSpPr>
            <a:spLocks noChangeArrowheads="1"/>
          </p:cNvSpPr>
          <p:nvPr/>
        </p:nvSpPr>
        <p:spPr bwMode="auto">
          <a:xfrm>
            <a:off x="228600" y="1356985"/>
            <a:ext cx="8686800" cy="501675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&lt;!DOCTYPE html PUBLIC "-//W3C//DTD XHTML 1.0 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Transitional//EN"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"http://www.w3.org/TR/xhtml1/DTD/xhtml1-transitional.dtd"&gt;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 xmlns="http://www.w3.org/1999/xhtml"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lang="en" xml:lang="en"&gt;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&lt;head&gt;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&lt;title&gt;Style Sheets&lt;/title&gt;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&lt;style type="text/css"&gt;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em {background-color: #8000FF;color: white}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h1 {font-family: Arial, sans-serif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  {font-size: 18pt}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.blue {color: blue}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&lt;/style&gt;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&lt;head&gt;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&lt;-- The Example Continues --&gt;  </a:t>
            </a:r>
            <a:endParaRPr lang="en-US" sz="2000" b="1" noProof="1" smtClean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4580" name="Rectangle 3"/>
          <p:cNvSpPr>
            <a:spLocks noChangeArrowheads="1"/>
          </p:cNvSpPr>
          <p:nvPr/>
        </p:nvSpPr>
        <p:spPr bwMode="auto">
          <a:xfrm>
            <a:off x="3886200" y="838200"/>
            <a:ext cx="45720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8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embedded-stylesheets.html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3600" dirty="0" smtClean="0"/>
              <a:t>Embedded Styles: Example (2)</a:t>
            </a:r>
            <a:endParaRPr lang="bg-BG" sz="3600" dirty="0" smtClean="0"/>
          </a:p>
        </p:txBody>
      </p:sp>
      <p:sp>
        <p:nvSpPr>
          <p:cNvPr id="1051651" name="Rectangle 3"/>
          <p:cNvSpPr>
            <a:spLocks noChangeArrowheads="1"/>
          </p:cNvSpPr>
          <p:nvPr/>
        </p:nvSpPr>
        <p:spPr bwMode="auto">
          <a:xfrm>
            <a:off x="755650" y="1676058"/>
            <a:ext cx="7632700" cy="411514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&lt;body&gt;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&lt;h1 class="blue"&gt;A Heading&lt;/h1&gt;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&lt;p&gt;Here is some text. Here is some text. Here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is 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some text. Here is some text. Here is some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.&lt;/p&gt;     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&lt;h1&gt;Another Heading&lt;/h1&gt;       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 class="blue"&gt;Here is some more text.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Here 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 some more text.&lt;/p&gt;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 class="blue"&gt;Here is some &lt;em&gt;more&lt;/em&gt;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 Here is some more text.&lt;/p&gt; 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&lt;/body&gt;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1981200" y="1686580"/>
            <a:ext cx="64770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800" b="1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embedded-stylesheets.html (continued)</a:t>
            </a:r>
            <a:endParaRPr lang="en-US" sz="2800" b="1" dirty="0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228600" y="1356985"/>
            <a:ext cx="8686800" cy="501675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&lt;!DOCTYPE html PUBLIC "-//W3C//DTD XHTML 1.0 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Transitional//EN"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"http://www.w3.org/TR/xhtml1/DTD/xhtml1-transitional.dtd"&gt;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 xmlns="http://www.w3.org/1999/xhtml"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lang="en" xml:lang="en"&gt;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&lt;head&gt;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&lt;title&gt;Style Sheets&lt;/title&gt;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&lt;style type="text/css"&gt;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em {background-color: #8000FF;color: white}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h1 {font-family: Arial, sans-serif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  {font-size: 18pt}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.blue {color: blue}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&lt;/style&gt;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&lt;head&gt;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&lt;-- The Example Continues --&gt;  </a:t>
            </a:r>
            <a:endParaRPr lang="en-US" sz="2000" b="1" noProof="1" smtClean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3886200" y="838200"/>
            <a:ext cx="45720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8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embedded-stylesheets.html</a:t>
            </a:r>
          </a:p>
        </p:txBody>
      </p:sp>
      <p:sp>
        <p:nvSpPr>
          <p:cNvPr id="1051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3600" dirty="0" smtClean="0"/>
              <a:t>Embedded Styles: Example (3)</a:t>
            </a:r>
            <a:endParaRPr lang="bg-BG" sz="3600" dirty="0" smtClean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1981200"/>
            <a:ext cx="4953000" cy="45657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2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External CSS Styles</a:t>
            </a:r>
            <a:endParaRPr lang="bg-BG" dirty="0" smtClean="0"/>
          </a:p>
        </p:txBody>
      </p:sp>
      <p:sp>
        <p:nvSpPr>
          <p:cNvPr id="993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990600"/>
            <a:ext cx="8686800" cy="5715000"/>
          </a:xfrm>
        </p:spPr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sz="3000" dirty="0" smtClean="0"/>
              <a:t>External linking</a:t>
            </a:r>
          </a:p>
          <a:p>
            <a:pPr lvl="1">
              <a:lnSpc>
                <a:spcPct val="100000"/>
              </a:lnSpc>
              <a:defRPr/>
            </a:pPr>
            <a:r>
              <a:rPr lang="en-US" sz="2800" dirty="0" smtClean="0"/>
              <a:t>Separate pages can all use same style sheet</a:t>
            </a:r>
          </a:p>
          <a:p>
            <a:pPr lvl="1">
              <a:lnSpc>
                <a:spcPct val="100000"/>
              </a:lnSpc>
              <a:defRPr/>
            </a:pPr>
            <a:r>
              <a:rPr lang="en-US" sz="2800" dirty="0" smtClean="0"/>
              <a:t>Only modify a single file to change styles across your site</a:t>
            </a:r>
          </a:p>
          <a:p>
            <a:pPr>
              <a:lnSpc>
                <a:spcPct val="100000"/>
              </a:lnSpc>
              <a:defRPr/>
            </a:pP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link</a:t>
            </a:r>
            <a:r>
              <a:rPr lang="en-US" sz="3000" dirty="0" smtClean="0"/>
              <a:t> tag (with </a:t>
            </a:r>
            <a:r>
              <a:rPr lang="en-US" sz="3000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rel</a:t>
            </a:r>
            <a:r>
              <a:rPr lang="en-US" sz="3000" dirty="0" smtClean="0"/>
              <a:t> attribute)</a:t>
            </a:r>
          </a:p>
          <a:p>
            <a:pPr lvl="1">
              <a:lnSpc>
                <a:spcPct val="100000"/>
              </a:lnSpc>
              <a:defRPr/>
            </a:pPr>
            <a:r>
              <a:rPr lang="en-US" sz="2800" dirty="0" smtClean="0"/>
              <a:t>Specifies a relationship between current document and another document</a:t>
            </a:r>
          </a:p>
          <a:p>
            <a:pPr lvl="1">
              <a:lnSpc>
                <a:spcPct val="100000"/>
              </a:lnSpc>
              <a:defRPr/>
            </a:pPr>
            <a:endParaRPr lang="en-US" sz="2800" dirty="0" smtClean="0">
              <a:latin typeface="Courier New" pitchFamily="49" charset="0"/>
            </a:endParaRPr>
          </a:p>
          <a:p>
            <a:pPr lvl="1">
              <a:lnSpc>
                <a:spcPct val="100000"/>
              </a:lnSpc>
              <a:spcBef>
                <a:spcPts val="1200"/>
              </a:spcBef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link</a:t>
            </a:r>
            <a:r>
              <a:rPr lang="en-US" dirty="0" smtClean="0"/>
              <a:t> element can only be in the header</a:t>
            </a:r>
          </a:p>
        </p:txBody>
      </p:sp>
      <p:sp>
        <p:nvSpPr>
          <p:cNvPr id="993284" name="Rectangle 4"/>
          <p:cNvSpPr>
            <a:spLocks noChangeArrowheads="1"/>
          </p:cNvSpPr>
          <p:nvPr/>
        </p:nvSpPr>
        <p:spPr bwMode="auto">
          <a:xfrm>
            <a:off x="900113" y="4784669"/>
            <a:ext cx="7416800" cy="70173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&lt;link rel="stylesheet" type="text/css"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href="styles.css"&gt;</a:t>
            </a:r>
          </a:p>
        </p:txBody>
      </p:sp>
    </p:spTree>
  </p:cSld>
  <p:clrMapOvr>
    <a:masterClrMapping/>
  </p:clrMapOvr>
  <p:transition/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306" name="Rectangle 2"/>
          <p:cNvSpPr>
            <a:spLocks noGrp="1" noChangeArrowheads="1"/>
          </p:cNvSpPr>
          <p:nvPr>
            <p:ph type="title"/>
          </p:nvPr>
        </p:nvSpPr>
        <p:spPr>
          <a:xfrm>
            <a:off x="2357438" y="71438"/>
            <a:ext cx="6607175" cy="909637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External Styles: Example</a:t>
            </a:r>
            <a:endParaRPr lang="bg-BG" sz="3600" dirty="0" smtClean="0">
              <a:latin typeface="Courier New" pitchFamily="49" charset="0"/>
            </a:endParaRPr>
          </a:p>
        </p:txBody>
      </p:sp>
      <p:sp>
        <p:nvSpPr>
          <p:cNvPr id="994309" name="Rectangle 5"/>
          <p:cNvSpPr>
            <a:spLocks noChangeArrowheads="1"/>
          </p:cNvSpPr>
          <p:nvPr/>
        </p:nvSpPr>
        <p:spPr bwMode="auto">
          <a:xfrm>
            <a:off x="755650" y="1219200"/>
            <a:ext cx="7632700" cy="517064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/* CSS Document */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sz="2200" b="1" noProof="1" smtClean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       { text-decoration: none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sz="2200" b="1" noProof="1" smtClean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a:hover { text-decoration: underline;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color: red;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background-color: #CCFFCC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sz="2200" b="1" noProof="1" smtClean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 em   { color: red;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font-weight: bold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sz="2200" b="1" noProof="1" smtClean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ul	  { margin-left: 2cm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sz="2200" b="1" noProof="1" smtClean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ul ul	  { text-decoration: underline;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margin-left: .5cm }</a:t>
            </a:r>
          </a:p>
        </p:txBody>
      </p:sp>
      <p:sp>
        <p:nvSpPr>
          <p:cNvPr id="29700" name="Rectangle 3"/>
          <p:cNvSpPr>
            <a:spLocks noChangeArrowheads="1"/>
          </p:cNvSpPr>
          <p:nvPr/>
        </p:nvSpPr>
        <p:spPr bwMode="auto">
          <a:xfrm>
            <a:off x="6727380" y="1223962"/>
            <a:ext cx="165462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styles.css</a:t>
            </a:r>
          </a:p>
        </p:txBody>
      </p:sp>
    </p:spTree>
  </p:cSld>
  <p:clrMapOvr>
    <a:masterClrMapping/>
  </p:clrMapOvr>
  <p:transition/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3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External Styles</a:t>
            </a:r>
            <a:r>
              <a:rPr lang="en-US" smtClean="0"/>
              <a:t>: Example (2)</a:t>
            </a:r>
            <a:endParaRPr lang="bg-BG" dirty="0" smtClean="0"/>
          </a:p>
        </p:txBody>
      </p:sp>
      <p:sp>
        <p:nvSpPr>
          <p:cNvPr id="995332" name="Rectangle 4"/>
          <p:cNvSpPr>
            <a:spLocks noChangeArrowheads="1"/>
          </p:cNvSpPr>
          <p:nvPr/>
        </p:nvSpPr>
        <p:spPr bwMode="auto">
          <a:xfrm>
            <a:off x="611188" y="1523860"/>
            <a:ext cx="7923212" cy="496751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&lt;!DOCTYPE html PUBLIC "-//W3C//DTD XHTML 1.0 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Transitional//EN" 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"http://www.w3.org/TR/xhtml1/DTD/xhtml1-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transitional.dtd"&gt;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 xmlns="http://www.w3.org/1999/xhtml"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xml:lang="en" lang="en"&gt;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&lt;head&gt;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&lt;title&gt;Importing style sheets&lt;/title&gt;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&lt;link type="text/css" rel="stylesheet"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href="styles.css"  /&gt;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&lt;/head&gt;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&lt;body&gt;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&lt;h1&gt;Shopping list for &lt;em&gt;Monday&lt;/em&gt;:&lt;/h1&gt;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&lt;li&gt;Milk&lt;/li&gt;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…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&lt;-- The Example Continues --&gt;</a:t>
            </a:r>
            <a:endParaRPr lang="en-US" sz="2200" b="1" noProof="1" smtClean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0724" name="Rectangle 3"/>
          <p:cNvSpPr>
            <a:spLocks noChangeArrowheads="1"/>
          </p:cNvSpPr>
          <p:nvPr/>
        </p:nvSpPr>
        <p:spPr bwMode="auto">
          <a:xfrm>
            <a:off x="4981575" y="1009510"/>
            <a:ext cx="347662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external-styles.html</a:t>
            </a:r>
          </a:p>
        </p:txBody>
      </p:sp>
    </p:spTree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– Example</a:t>
            </a:r>
            <a:endParaRPr lang="bg-BG" dirty="0"/>
          </a:p>
        </p:txBody>
      </p:sp>
      <p:sp>
        <p:nvSpPr>
          <p:cNvPr id="472067" name="Rectangle 3"/>
          <p:cNvSpPr>
            <a:spLocks noChangeArrowheads="1"/>
          </p:cNvSpPr>
          <p:nvPr/>
        </p:nvSpPr>
        <p:spPr bwMode="auto">
          <a:xfrm>
            <a:off x="612775" y="1392972"/>
            <a:ext cx="7920038" cy="501675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&lt;head&gt;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&lt;title&gt;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HTML Example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&lt;/title&gt;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&lt;/head&gt;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&lt;body&gt;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&lt;h1&gt;Heading 1&lt;/h1&gt;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&lt;h2&gt;Sub heading 2&lt;/h2&gt;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&lt;h3&gt;Sub heading 3&lt;/h3&gt;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&lt;p&gt;This is my first paragraph&lt;/p&gt;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&lt;p&gt;This is my second paragraph&lt;/p&gt;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&lt;div align="center" style="background:skyblue"&gt;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This is a div&lt;/div&gt;	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&lt;/body&gt;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610600" y="6553200"/>
            <a:ext cx="457200" cy="228600"/>
          </a:xfr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3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External Styles: Example (3)</a:t>
            </a:r>
            <a:endParaRPr lang="bg-BG" dirty="0" smtClean="0"/>
          </a:p>
        </p:txBody>
      </p:sp>
      <p:sp>
        <p:nvSpPr>
          <p:cNvPr id="996356" name="Rectangle 4"/>
          <p:cNvSpPr>
            <a:spLocks noChangeArrowheads="1"/>
          </p:cNvSpPr>
          <p:nvPr/>
        </p:nvSpPr>
        <p:spPr bwMode="auto">
          <a:xfrm>
            <a:off x="755650" y="1203325"/>
            <a:ext cx="7777163" cy="496751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…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&lt;li&gt;Bread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&lt;ul&gt;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&lt;li&gt;White bread&lt;/li&gt;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&lt;li&gt;Rye bread&lt;/li&gt;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&lt;li&gt;Whole wheat bread&lt;/li&gt;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&lt;/ul&gt;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&lt;/li&gt;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&lt;li&gt;Rice&lt;/li&gt;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&lt;li&gt;Potatoes&lt;/li&gt;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&lt;li&gt;Pizza &lt;em&gt;with mushrooms&lt;/em&gt;&lt;/li&gt;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&lt;/ul&gt;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href="http://food.com" title="grocery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store"&gt;Go to the Grocery store&lt;/a&gt;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&lt;/body&gt;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3276600" y="1229380"/>
            <a:ext cx="5256213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800" b="1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external-styles.html (continued)</a:t>
            </a:r>
            <a:endParaRPr lang="en-US" sz="2800" b="1" dirty="0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ransition/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3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External Styles: Example (4)</a:t>
            </a:r>
            <a:endParaRPr lang="bg-BG" dirty="0" smtClean="0"/>
          </a:p>
        </p:txBody>
      </p:sp>
      <p:sp>
        <p:nvSpPr>
          <p:cNvPr id="996356" name="Rectangle 4"/>
          <p:cNvSpPr>
            <a:spLocks noChangeArrowheads="1"/>
          </p:cNvSpPr>
          <p:nvPr/>
        </p:nvSpPr>
        <p:spPr bwMode="auto">
          <a:xfrm>
            <a:off x="755650" y="1203325"/>
            <a:ext cx="7777163" cy="496751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…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&lt;li&gt;Bread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&lt;ul&gt;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&lt;li&gt;White bread&lt;/li&gt;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&lt;li&gt;Rye bread&lt;/li&gt;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&lt;li&gt;Whole wheat bread&lt;/li&gt;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&lt;/ul&gt;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&lt;/li&gt;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&lt;li&gt;Rice&lt;/li&gt;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&lt;li&gt;Potatoes&lt;/li&gt;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&lt;li&gt;Pizza &lt;em&gt;with mushrooms&lt;/em&gt;&lt;/li&gt;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&lt;/ul&gt;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href="http://food.com" title="grocery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store"&gt;Go to the Grocery store&lt;/a&gt;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&lt;/body&gt;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1571625"/>
            <a:ext cx="5029200" cy="4647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/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090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152400"/>
            <a:ext cx="7086600" cy="914400"/>
          </a:xfrm>
        </p:spPr>
        <p:txBody>
          <a:bodyPr/>
          <a:lstStyle/>
          <a:p>
            <a:r>
              <a:rPr lang="en-US" dirty="0" smtClean="0"/>
              <a:t>Web Technologies Basics</a:t>
            </a:r>
            <a:endParaRPr lang="bg-BG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748416" y="2971799"/>
            <a:ext cx="5642984" cy="1371601"/>
          </a:xfrm>
        </p:spPr>
        <p:txBody>
          <a:bodyPr wrap="none" lIns="0" tIns="0" rIns="0" bIns="0" anchor="ctr" anchorCtr="0">
            <a:no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dirty="0" smtClean="0"/>
              <a:t>Questions?</a:t>
            </a:r>
            <a:endParaRPr lang="en-US" sz="7200" dirty="0"/>
          </a:p>
        </p:txBody>
      </p:sp>
      <p:sp>
        <p:nvSpPr>
          <p:cNvPr id="6" name="TextBox 5"/>
          <p:cNvSpPr txBox="1"/>
          <p:nvPr/>
        </p:nvSpPr>
        <p:spPr>
          <a:xfrm rot="12041701" flipH="1">
            <a:off x="7527114" y="4715840"/>
            <a:ext cx="949687" cy="180395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 prst="angle"/>
            </a:sp3d>
          </a:bodyPr>
          <a:lstStyle/>
          <a:p>
            <a:r>
              <a:rPr lang="en-US" sz="11500" b="1" dirty="0" smtClean="0">
                <a:solidFill>
                  <a:schemeClr val="tx1">
                    <a:lumMod val="7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1500" b="1" dirty="0">
              <a:solidFill>
                <a:schemeClr val="tx1">
                  <a:lumMod val="75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 rot="3464797" flipH="1">
            <a:off x="968763" y="4574331"/>
            <a:ext cx="859648" cy="240465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14000" b="1" dirty="0" smtClean="0">
                <a:solidFill>
                  <a:srgbClr val="FFBF8B"/>
                </a:solidFill>
                <a:effectLst>
                  <a:reflection blurRad="6350" stA="55000" endA="300" endPos="45500" dir="5400000" sy="-100000" algn="bl" rotWithShape="0"/>
                </a:effectLst>
                <a:latin typeface="Cambria" pitchFamily="18" charset="0"/>
              </a:rPr>
              <a:t>?</a:t>
            </a:r>
            <a:endParaRPr lang="en-US" sz="14000" b="1" dirty="0">
              <a:solidFill>
                <a:srgbClr val="FFBF8B"/>
              </a:solidFill>
              <a:effectLst>
                <a:reflection blurRad="6350" stA="55000" endA="300" endPos="45500" dir="5400000" sy="-100000" algn="bl" rotWithShape="0"/>
              </a:effectLst>
              <a:latin typeface="Cambria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 rot="9535351" flipH="1">
            <a:off x="793612" y="1974335"/>
            <a:ext cx="949687" cy="140141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isometricOffAxis1Righ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8800" dirty="0" smtClean="0"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8800" dirty="0">
              <a:solidFill>
                <a:schemeClr val="accent5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 rot="16756950" flipH="1">
            <a:off x="4765843" y="1417276"/>
            <a:ext cx="859648" cy="199289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11500" b="1" dirty="0" smtClean="0">
                <a:solidFill>
                  <a:srgbClr val="FF831D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1500" b="1" dirty="0">
              <a:solidFill>
                <a:srgbClr val="FF831D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0" name="TextBox 9"/>
          <p:cNvSpPr txBox="1"/>
          <p:nvPr/>
        </p:nvSpPr>
        <p:spPr>
          <a:xfrm rot="19836951" flipH="1">
            <a:off x="7434275" y="1104110"/>
            <a:ext cx="949687" cy="249299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r>
              <a:rPr lang="en-US" sz="15600" b="1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innerShdw blurRad="63500" dist="50800" dir="8100000">
                    <a:prstClr val="black">
                      <a:alpha val="50000"/>
                    </a:prstClr>
                  </a:innerShdw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5600" b="1" dirty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innerShdw blurRad="63500" dist="50800" dir="8100000">
                  <a:prstClr val="black">
                    <a:alpha val="50000"/>
                  </a:prstClr>
                </a:innerShdw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1" name="TextBox 10"/>
          <p:cNvSpPr txBox="1"/>
          <p:nvPr/>
        </p:nvSpPr>
        <p:spPr>
          <a:xfrm rot="2233443" flipH="1">
            <a:off x="2904475" y="836467"/>
            <a:ext cx="584096" cy="92433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HeroicExtremeLeftFacing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5600" dirty="0" smtClean="0">
                <a:solidFill>
                  <a:schemeClr val="tx2">
                    <a:lumMod val="7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5600" dirty="0">
              <a:solidFill>
                <a:schemeClr val="tx2">
                  <a:lumMod val="75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 rot="8530737" flipH="1">
            <a:off x="4871755" y="4985327"/>
            <a:ext cx="643173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9600" dirty="0" smtClean="0">
                <a:solidFill>
                  <a:srgbClr val="FF4A37"/>
                </a:solidFill>
                <a:effectLst>
                  <a:reflection blurRad="6350" stA="60000" endA="900" endPos="60000" dist="29997" dir="5400000" sy="-100000" algn="bl" rotWithShape="0"/>
                </a:effectLst>
              </a:rPr>
              <a:t>?</a:t>
            </a:r>
            <a:endParaRPr lang="en-US" sz="9600" dirty="0">
              <a:solidFill>
                <a:srgbClr val="FF4A37"/>
              </a:solidFill>
              <a:effectLst>
                <a:reflection blurRad="6350" stA="60000" endA="900" endPos="60000" dist="29997" dir="5400000" sy="-100000" algn="bl" rotWithShape="0"/>
              </a:effectLst>
            </a:endParaRPr>
          </a:p>
        </p:txBody>
      </p:sp>
      <p:sp>
        <p:nvSpPr>
          <p:cNvPr id="13" name="TextBox 12"/>
          <p:cNvSpPr txBox="1"/>
          <p:nvPr/>
        </p:nvSpPr>
        <p:spPr>
          <a:xfrm rot="12627025" flipH="1">
            <a:off x="2726518" y="4222010"/>
            <a:ext cx="584096" cy="62616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600" dirty="0" smtClean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600" dirty="0">
              <a:solidFill>
                <a:schemeClr val="tx2">
                  <a:lumMod val="40000"/>
                  <a:lumOff val="6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5" name="TextBox 14"/>
          <p:cNvSpPr txBox="1"/>
          <p:nvPr/>
        </p:nvSpPr>
        <p:spPr>
          <a:xfrm rot="1186146" flipH="1">
            <a:off x="6185957" y="4402802"/>
            <a:ext cx="499379" cy="110799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69850" prst="divot"/>
            </a:sp3d>
          </a:bodyPr>
          <a:lstStyle/>
          <a:p>
            <a:r>
              <a:rPr lang="en-US" sz="6600" dirty="0" smtClean="0">
                <a:solidFill>
                  <a:srgbClr val="9966FF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6600" dirty="0">
              <a:solidFill>
                <a:srgbClr val="9966FF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4" name="TextBox 13"/>
          <p:cNvSpPr txBox="1"/>
          <p:nvPr/>
        </p:nvSpPr>
        <p:spPr>
          <a:xfrm rot="19460650" flipH="1">
            <a:off x="2921606" y="2356458"/>
            <a:ext cx="489197" cy="769441"/>
          </a:xfrm>
          <a:prstGeom prst="rect">
            <a:avLst/>
          </a:prstGeom>
          <a:noFill/>
        </p:spPr>
        <p:txBody>
          <a:bodyPr wrap="square" rtlCol="0">
            <a:prstTxWarp prst="textInflate">
              <a:avLst/>
            </a:prstTxWarp>
            <a:spAutoFit/>
            <a:scene3d>
              <a:camera prst="perspectiveRelaxedModerately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400" dirty="0" smtClean="0">
                <a:solidFill>
                  <a:srgbClr val="FF6699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4400" dirty="0">
              <a:solidFill>
                <a:srgbClr val="FF6699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158093" y="6452660"/>
            <a:ext cx="2909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hlinkClick r:id="rId2"/>
              </a:rPr>
              <a:t>http://academy.telerik.com</a:t>
            </a:r>
            <a:endParaRPr lang="en-US" sz="1800" b="1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0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/>
              <a:t>Main Components of WWW: HTTP</a:t>
            </a:r>
          </a:p>
        </p:txBody>
      </p:sp>
      <p:sp>
        <p:nvSpPr>
          <p:cNvPr id="473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H</a:t>
            </a:r>
            <a:r>
              <a:rPr lang="en-US" dirty="0"/>
              <a:t>yper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T</a:t>
            </a:r>
            <a:r>
              <a:rPr lang="en-US" dirty="0"/>
              <a:t>ext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T</a:t>
            </a:r>
            <a:r>
              <a:rPr lang="en-US" dirty="0"/>
              <a:t>ransfer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P</a:t>
            </a:r>
            <a:r>
              <a:rPr lang="en-US" dirty="0"/>
              <a:t>rotocol (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HTTP</a:t>
            </a:r>
            <a:r>
              <a:rPr lang="en-US" dirty="0"/>
              <a:t>)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Client-server protocol for transferring Web resources</a:t>
            </a:r>
          </a:p>
          <a:p>
            <a:pPr>
              <a:lnSpc>
                <a:spcPct val="100000"/>
              </a:lnSpc>
            </a:pPr>
            <a:r>
              <a:rPr lang="en-US" dirty="0"/>
              <a:t>Important properties of HTTP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Request-response protocol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Reliance on a global URL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Resource metadata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Stateless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Text format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610600" y="6553200"/>
            <a:ext cx="457200" cy="228600"/>
          </a:xfr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11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535362" y="1600200"/>
            <a:ext cx="5608638" cy="636587"/>
          </a:xfrm>
        </p:spPr>
        <p:txBody>
          <a:bodyPr/>
          <a:lstStyle/>
          <a:p>
            <a:r>
              <a:rPr lang="en-US" sz="4600" dirty="0"/>
              <a:t>The HTTP Protocol</a:t>
            </a:r>
            <a:endParaRPr lang="bg-BG" sz="4600" dirty="0"/>
          </a:p>
        </p:txBody>
      </p:sp>
      <p:sp>
        <p:nvSpPr>
          <p:cNvPr id="474115" name="Rectangle 3"/>
          <p:cNvSpPr>
            <a:spLocks noChangeArrowheads="1"/>
          </p:cNvSpPr>
          <p:nvPr/>
        </p:nvSpPr>
        <p:spPr bwMode="auto">
          <a:xfrm>
            <a:off x="3382962" y="2209800"/>
            <a:ext cx="5608638" cy="40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ctr" eaLnBrk="0" hangingPunct="0">
              <a:lnSpc>
                <a:spcPct val="95000"/>
              </a:lnSpc>
              <a:spcBef>
                <a:spcPct val="200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dirty="0" smtClean="0">
                <a:solidFill>
                  <a:srgbClr val="FAF7C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How HTTP Works?</a:t>
            </a:r>
            <a:endParaRPr lang="bg-BG" sz="2800" b="1" dirty="0" smtClean="0">
              <a:solidFill>
                <a:srgbClr val="FAF7C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pic>
        <p:nvPicPr>
          <p:cNvPr id="5122" name="Picture 2" descr="http://a0.twimg.com/profile_images/508686584/Twitter_logo_of_The_works_bigge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4800" y="990600"/>
            <a:ext cx="2978150" cy="2978150"/>
          </a:xfrm>
          <a:prstGeom prst="roundRect">
            <a:avLst>
              <a:gd name="adj" fmla="val 430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14800" y="2743200"/>
            <a:ext cx="4495800" cy="3589447"/>
          </a:xfrm>
          <a:prstGeom prst="roundRect">
            <a:avLst>
              <a:gd name="adj" fmla="val 5631"/>
            </a:avLst>
          </a:prstGeom>
          <a:noFill/>
          <a:ln w="9525">
            <a:solidFill>
              <a:schemeClr val="accent5">
                <a:lumMod val="60000"/>
                <a:lumOff val="40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30" name="Picture 10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44650" y="4318000"/>
            <a:ext cx="1738312" cy="1766887"/>
          </a:xfrm>
          <a:prstGeom prst="rect">
            <a:avLst/>
          </a:prstGeom>
          <a:noFill/>
          <a:ln>
            <a:noFill/>
          </a:ln>
          <a:effectLst>
            <a:glow rad="101600">
              <a:schemeClr val="accent5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162" name="Rectangle 2"/>
          <p:cNvSpPr>
            <a:spLocks noGrp="1" noChangeArrowheads="1"/>
          </p:cNvSpPr>
          <p:nvPr>
            <p:ph type="title"/>
          </p:nvPr>
        </p:nvSpPr>
        <p:spPr>
          <a:xfrm>
            <a:off x="1905000" y="71438"/>
            <a:ext cx="7059613" cy="909637"/>
          </a:xfrm>
        </p:spPr>
        <p:txBody>
          <a:bodyPr anchor="ctr" anchorCtr="0"/>
          <a:lstStyle/>
          <a:p>
            <a:r>
              <a:rPr lang="en-US" sz="3600" dirty="0"/>
              <a:t>HTTP: Request-Response Protocol</a:t>
            </a:r>
          </a:p>
        </p:txBody>
      </p:sp>
      <p:sp>
        <p:nvSpPr>
          <p:cNvPr id="47616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04800" y="1219200"/>
            <a:ext cx="4092575" cy="2271712"/>
          </a:xfrm>
        </p:spPr>
        <p:txBody>
          <a:bodyPr/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3200" dirty="0"/>
              <a:t>Client program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sz="2800" dirty="0"/>
              <a:t>Running on end host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sz="2800" dirty="0"/>
              <a:t>Requests service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sz="2800" dirty="0"/>
              <a:t>E.g., Web browser</a:t>
            </a:r>
            <a:endParaRPr lang="en-US" dirty="0"/>
          </a:p>
        </p:txBody>
      </p:sp>
      <p:sp>
        <p:nvSpPr>
          <p:cNvPr id="476164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4729163" y="1219200"/>
            <a:ext cx="4110037" cy="2271712"/>
          </a:xfrm>
        </p:spPr>
        <p:txBody>
          <a:bodyPr/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3200" dirty="0"/>
              <a:t>Server program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sz="2800" dirty="0"/>
              <a:t>Running on end host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sz="2800" dirty="0"/>
              <a:t>Provides service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sz="2800" dirty="0"/>
              <a:t>E.g., Web server</a:t>
            </a:r>
          </a:p>
        </p:txBody>
      </p:sp>
      <p:pic>
        <p:nvPicPr>
          <p:cNvPr id="476165" name="Picture 5" descr="j0292020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3925" y="4059238"/>
            <a:ext cx="1868488" cy="1773237"/>
          </a:xfrm>
          <a:prstGeom prst="rect">
            <a:avLst/>
          </a:prstGeom>
          <a:noFill/>
        </p:spPr>
      </p:pic>
      <p:pic>
        <p:nvPicPr>
          <p:cNvPr id="476166" name="Picture 6" descr="j0285750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16613" y="4335463"/>
            <a:ext cx="2497137" cy="1535112"/>
          </a:xfrm>
          <a:prstGeom prst="rect">
            <a:avLst/>
          </a:prstGeom>
          <a:noFill/>
        </p:spPr>
      </p:pic>
      <p:sp>
        <p:nvSpPr>
          <p:cNvPr id="476167" name="Freeform 7"/>
          <p:cNvSpPr>
            <a:spLocks/>
          </p:cNvSpPr>
          <p:nvPr/>
        </p:nvSpPr>
        <p:spPr bwMode="auto">
          <a:xfrm>
            <a:off x="2789257" y="3860800"/>
            <a:ext cx="3314699" cy="774700"/>
          </a:xfrm>
          <a:custGeom>
            <a:avLst/>
            <a:gdLst/>
            <a:ahLst/>
            <a:cxnLst>
              <a:cxn ang="0">
                <a:pos x="0" y="488"/>
              </a:cxn>
              <a:cxn ang="0">
                <a:pos x="1089" y="4"/>
              </a:cxn>
              <a:cxn ang="0">
                <a:pos x="2250" y="464"/>
              </a:cxn>
            </a:cxnLst>
            <a:rect l="0" t="0" r="r" b="b"/>
            <a:pathLst>
              <a:path w="2250" h="488">
                <a:moveTo>
                  <a:pt x="0" y="488"/>
                </a:moveTo>
                <a:cubicBezTo>
                  <a:pt x="357" y="248"/>
                  <a:pt x="714" y="8"/>
                  <a:pt x="1089" y="4"/>
                </a:cubicBezTo>
                <a:cubicBezTo>
                  <a:pt x="1464" y="0"/>
                  <a:pt x="1857" y="232"/>
                  <a:pt x="2250" y="464"/>
                </a:cubicBezTo>
              </a:path>
            </a:pathLst>
          </a:custGeom>
          <a:noFill/>
          <a:ln w="38100" cap="flat" cmpd="sng">
            <a:solidFill>
              <a:schemeClr val="accent5">
                <a:lumMod val="20000"/>
                <a:lumOff val="80000"/>
              </a:schemeClr>
            </a:solidFill>
            <a:prstDash val="solid"/>
            <a:round/>
            <a:headEnd/>
            <a:tailEnd type="arrow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76168" name="Freeform 8"/>
          <p:cNvSpPr>
            <a:spLocks/>
          </p:cNvSpPr>
          <p:nvPr/>
        </p:nvSpPr>
        <p:spPr bwMode="auto">
          <a:xfrm flipH="1" flipV="1">
            <a:off x="2789255" y="5518150"/>
            <a:ext cx="3314701" cy="774700"/>
          </a:xfrm>
          <a:custGeom>
            <a:avLst/>
            <a:gdLst/>
            <a:ahLst/>
            <a:cxnLst>
              <a:cxn ang="0">
                <a:pos x="0" y="488"/>
              </a:cxn>
              <a:cxn ang="0">
                <a:pos x="1089" y="4"/>
              </a:cxn>
              <a:cxn ang="0">
                <a:pos x="2250" y="464"/>
              </a:cxn>
            </a:cxnLst>
            <a:rect l="0" t="0" r="r" b="b"/>
            <a:pathLst>
              <a:path w="2250" h="488">
                <a:moveTo>
                  <a:pt x="0" y="488"/>
                </a:moveTo>
                <a:cubicBezTo>
                  <a:pt x="357" y="248"/>
                  <a:pt x="714" y="8"/>
                  <a:pt x="1089" y="4"/>
                </a:cubicBezTo>
                <a:cubicBezTo>
                  <a:pt x="1464" y="0"/>
                  <a:pt x="1857" y="232"/>
                  <a:pt x="2250" y="464"/>
                </a:cubicBezTo>
              </a:path>
            </a:pathLst>
          </a:custGeom>
          <a:noFill/>
          <a:ln w="38100" cap="flat" cmpd="sng">
            <a:solidFill>
              <a:schemeClr val="accent5">
                <a:lumMod val="20000"/>
                <a:lumOff val="80000"/>
              </a:schemeClr>
            </a:solidFill>
            <a:prstDash val="solid"/>
            <a:round/>
            <a:headEnd/>
            <a:tailEnd type="arrow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76169" name="Text Box 9"/>
          <p:cNvSpPr txBox="1">
            <a:spLocks noChangeArrowheads="1"/>
          </p:cNvSpPr>
          <p:nvPr/>
        </p:nvSpPr>
        <p:spPr bwMode="auto">
          <a:xfrm>
            <a:off x="3268239" y="4191000"/>
            <a:ext cx="2300630" cy="40011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>
              <a:lnSpc>
                <a:spcPct val="100000"/>
              </a:lnSpc>
            </a:pPr>
            <a:r>
              <a:rPr kumimoji="0" lang="en-US" sz="2000" b="1" noProof="1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GET /index.html</a:t>
            </a:r>
          </a:p>
        </p:txBody>
      </p:sp>
      <p:sp>
        <p:nvSpPr>
          <p:cNvPr id="476170" name="Text Box 10"/>
          <p:cNvSpPr txBox="1">
            <a:spLocks noChangeArrowheads="1"/>
          </p:cNvSpPr>
          <p:nvPr/>
        </p:nvSpPr>
        <p:spPr bwMode="auto">
          <a:xfrm>
            <a:off x="3347073" y="5416550"/>
            <a:ext cx="2300630" cy="70788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>
              <a:lnSpc>
                <a:spcPct val="100000"/>
              </a:lnSpc>
            </a:pPr>
            <a:r>
              <a:rPr kumimoji="0" lang="en-US" sz="20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"Welcome to out</a:t>
            </a:r>
          </a:p>
          <a:p>
            <a:pPr algn="ctr" eaLnBrk="1" hangingPunct="1">
              <a:lnSpc>
                <a:spcPct val="100000"/>
              </a:lnSpc>
            </a:pPr>
            <a:r>
              <a:rPr kumimoji="0" lang="en-US" sz="20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Web site!"</a:t>
            </a:r>
          </a:p>
        </p:txBody>
      </p:sp>
      <p:sp>
        <p:nvSpPr>
          <p:cNvPr id="14" name="Slide Number Placeholder 3"/>
          <p:cNvSpPr txBox="1">
            <a:spLocks/>
          </p:cNvSpPr>
          <p:nvPr/>
        </p:nvSpPr>
        <p:spPr>
          <a:xfrm>
            <a:off x="8610600" y="6553200"/>
            <a:ext cx="457200" cy="228600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8452FF4-89E3-4D1B-9927-2DBDC00E58D7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srgbClr val="EBFFC2"/>
                </a:solidFill>
                <a:effectLst/>
                <a:uLnTx/>
                <a:uFillTx/>
                <a:latin typeface="Corbel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EBFFC2"/>
              </a:solidFill>
              <a:effectLst/>
              <a:uLnTx/>
              <a:uFillTx/>
              <a:latin typeface="Corbel" pitchFamily="34" charset="0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186" name="Rectangle 2"/>
          <p:cNvSpPr>
            <a:spLocks noChangeArrowheads="1"/>
          </p:cNvSpPr>
          <p:nvPr/>
        </p:nvSpPr>
        <p:spPr bwMode="auto">
          <a:xfrm>
            <a:off x="646113" y="1600200"/>
            <a:ext cx="7886700" cy="137883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GET /courses/archive/spring06/cos461/ HTTP/1.1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Host: www.cs.princeton.edu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User-Agent: Mozilla/4.03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i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&lt;CRLF&gt;</a:t>
            </a:r>
          </a:p>
        </p:txBody>
      </p:sp>
      <p:sp>
        <p:nvSpPr>
          <p:cNvPr id="477187" name="Rectangle 3"/>
          <p:cNvSpPr>
            <a:spLocks noGrp="1" noChangeArrowheads="1"/>
          </p:cNvSpPr>
          <p:nvPr>
            <p:ph type="title"/>
          </p:nvPr>
        </p:nvSpPr>
        <p:spPr>
          <a:xfrm>
            <a:off x="1828800" y="152400"/>
            <a:ext cx="7086600" cy="914400"/>
          </a:xfrm>
        </p:spPr>
        <p:txBody>
          <a:bodyPr/>
          <a:lstStyle/>
          <a:p>
            <a:r>
              <a:rPr lang="en-US" sz="3600" dirty="0"/>
              <a:t>Example: Hyper Text Transfer Protocol</a:t>
            </a:r>
          </a:p>
        </p:txBody>
      </p:sp>
      <p:sp>
        <p:nvSpPr>
          <p:cNvPr id="477188" name="Text Box 4"/>
          <p:cNvSpPr txBox="1">
            <a:spLocks noChangeArrowheads="1"/>
          </p:cNvSpPr>
          <p:nvPr/>
        </p:nvSpPr>
        <p:spPr bwMode="auto">
          <a:xfrm>
            <a:off x="684213" y="3735455"/>
            <a:ext cx="7848600" cy="266534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HTTP/1.1 200 OK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Date: Mon, 6 Feb 2006 13:09:03 GMT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Server: Netscape-Enterprise/3.5.1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Last-Modified: Mon, 6 Feb  2006 11:12:23 GMT+2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Content-Length: 54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i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&lt;CRLF&gt;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&lt;html&gt;&lt;title&gt;Hello&lt;/title&gt;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Welcome to our site&lt;/html&gt;</a:t>
            </a:r>
          </a:p>
        </p:txBody>
      </p:sp>
      <p:sp>
        <p:nvSpPr>
          <p:cNvPr id="477189" name="Text Box 5"/>
          <p:cNvSpPr txBox="1">
            <a:spLocks noChangeArrowheads="1"/>
          </p:cNvSpPr>
          <p:nvPr/>
        </p:nvSpPr>
        <p:spPr bwMode="auto">
          <a:xfrm>
            <a:off x="601662" y="939225"/>
            <a:ext cx="3132138" cy="584775"/>
          </a:xfrm>
          <a:prstGeom prst="rect">
            <a:avLst/>
          </a:prstGeom>
        </p:spPr>
        <p:txBody>
          <a:bodyPr/>
          <a:lstStyle/>
          <a:p>
            <a:pPr marL="319088" indent="-319088" eaLnBrk="0" hangingPunct="0">
              <a:spcBef>
                <a:spcPct val="200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</a:pPr>
            <a:r>
              <a:rPr lang="en-US" sz="3200" b="1" dirty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HTTP request</a:t>
            </a:r>
            <a:endParaRPr lang="bg-BG" sz="3200" b="1" dirty="0">
              <a:solidFill>
                <a:schemeClr val="tx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477191" name="AutoShape 7"/>
          <p:cNvSpPr>
            <a:spLocks noChangeArrowheads="1"/>
          </p:cNvSpPr>
          <p:nvPr/>
        </p:nvSpPr>
        <p:spPr bwMode="auto">
          <a:xfrm>
            <a:off x="3810000" y="2656952"/>
            <a:ext cx="3289300" cy="1379101"/>
          </a:xfrm>
          <a:prstGeom prst="wedgeRoundRectCallout">
            <a:avLst>
              <a:gd name="adj1" fmla="val -113500"/>
              <a:gd name="adj2" fmla="val -41693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The empty line denotes the end of the request header</a:t>
            </a:r>
          </a:p>
        </p:txBody>
      </p:sp>
      <p:sp>
        <p:nvSpPr>
          <p:cNvPr id="477192" name="AutoShape 8"/>
          <p:cNvSpPr>
            <a:spLocks noChangeArrowheads="1"/>
          </p:cNvSpPr>
          <p:nvPr/>
        </p:nvSpPr>
        <p:spPr bwMode="auto">
          <a:xfrm>
            <a:off x="5029200" y="5171552"/>
            <a:ext cx="3297237" cy="1379101"/>
          </a:xfrm>
          <a:prstGeom prst="wedgeRoundRectCallout">
            <a:avLst>
              <a:gd name="adj1" fmla="val -149785"/>
              <a:gd name="adj2" fmla="val -23547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The empty line denotes the end of the response header</a:t>
            </a:r>
          </a:p>
        </p:txBody>
      </p:sp>
      <p:sp>
        <p:nvSpPr>
          <p:cNvPr id="9" name="Text Box 5"/>
          <p:cNvSpPr txBox="1">
            <a:spLocks noChangeArrowheads="1"/>
          </p:cNvSpPr>
          <p:nvPr/>
        </p:nvSpPr>
        <p:spPr bwMode="auto">
          <a:xfrm>
            <a:off x="601662" y="3124200"/>
            <a:ext cx="3208338" cy="584775"/>
          </a:xfrm>
          <a:prstGeom prst="rect">
            <a:avLst/>
          </a:prstGeom>
        </p:spPr>
        <p:txBody>
          <a:bodyPr/>
          <a:lstStyle/>
          <a:p>
            <a:pPr marL="319088" indent="-319088" eaLnBrk="0" hangingPunct="0">
              <a:spcBef>
                <a:spcPct val="200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</a:pPr>
            <a:r>
              <a:rPr lang="en-US" sz="3200" b="1" dirty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HTTP </a:t>
            </a:r>
            <a:r>
              <a:rPr lang="en-US" sz="3200" b="1" dirty="0" smtClean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response</a:t>
            </a:r>
            <a:endParaRPr lang="bg-BG" sz="3200" b="1" dirty="0">
              <a:solidFill>
                <a:schemeClr val="tx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610600" y="6553200"/>
            <a:ext cx="457200" cy="228600"/>
          </a:xfr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7191" grpId="0" animBg="1"/>
      <p:bldP spid="47719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2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HTTP Request Message</a:t>
            </a:r>
          </a:p>
        </p:txBody>
      </p:sp>
      <p:sp>
        <p:nvSpPr>
          <p:cNvPr id="4782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3850" y="1066801"/>
            <a:ext cx="8496300" cy="380365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Request message sent by a client consists of</a:t>
            </a:r>
          </a:p>
          <a:p>
            <a:pPr lvl="1">
              <a:lnSpc>
                <a:spcPct val="100000"/>
              </a:lnSpc>
            </a:pPr>
            <a:r>
              <a:rPr lang="en-US" sz="2800" dirty="0"/>
              <a:t>Request </a:t>
            </a:r>
            <a:r>
              <a:rPr lang="en-US" sz="2800" dirty="0" smtClean="0"/>
              <a:t>line – request </a:t>
            </a:r>
            <a:r>
              <a:rPr lang="en-US" sz="2800" dirty="0"/>
              <a:t>method (</a:t>
            </a: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GET</a:t>
            </a:r>
            <a:r>
              <a:rPr lang="en-US" sz="2800" dirty="0"/>
              <a:t>,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PO</a:t>
            </a:r>
            <a:r>
              <a:rPr lang="en-US" sz="2800" dirty="0" smtClean="0"/>
              <a:t>ST,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HEAD</a:t>
            </a:r>
            <a:r>
              <a:rPr lang="en-US" sz="2800" dirty="0"/>
              <a:t>, </a:t>
            </a:r>
            <a:r>
              <a:rPr lang="en-US" sz="2800" dirty="0" smtClean="0"/>
              <a:t>...), resource URI, </a:t>
            </a:r>
            <a:r>
              <a:rPr lang="en-US" sz="2800" dirty="0"/>
              <a:t>and protocol version</a:t>
            </a:r>
          </a:p>
          <a:p>
            <a:pPr lvl="1">
              <a:lnSpc>
                <a:spcPct val="100000"/>
              </a:lnSpc>
            </a:pPr>
            <a:r>
              <a:rPr lang="en-US" sz="2800" dirty="0"/>
              <a:t>Request </a:t>
            </a:r>
            <a:r>
              <a:rPr lang="en-US" sz="2800" dirty="0" smtClean="0"/>
              <a:t>headers – additional parameters</a:t>
            </a:r>
            <a:endParaRPr lang="en-US" sz="2800" dirty="0"/>
          </a:p>
          <a:p>
            <a:pPr lvl="1">
              <a:lnSpc>
                <a:spcPct val="100000"/>
              </a:lnSpc>
            </a:pPr>
            <a:r>
              <a:rPr lang="en-US" sz="2800" dirty="0" smtClean="0"/>
              <a:t>Body – optional data</a:t>
            </a:r>
          </a:p>
          <a:p>
            <a:pPr lvl="2">
              <a:lnSpc>
                <a:spcPct val="100000"/>
              </a:lnSpc>
            </a:pPr>
            <a:r>
              <a:rPr lang="en-US" sz="2600" dirty="0" smtClean="0"/>
              <a:t>E.g. posted form data, files, etc.</a:t>
            </a:r>
            <a:endParaRPr lang="en-US" sz="2600" dirty="0"/>
          </a:p>
        </p:txBody>
      </p:sp>
      <p:sp>
        <p:nvSpPr>
          <p:cNvPr id="478212" name="Rectangle 4"/>
          <p:cNvSpPr>
            <a:spLocks noChangeArrowheads="1"/>
          </p:cNvSpPr>
          <p:nvPr/>
        </p:nvSpPr>
        <p:spPr bwMode="auto">
          <a:xfrm>
            <a:off x="873126" y="4953000"/>
            <a:ext cx="7432674" cy="137883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&lt;request method&gt; &lt;resource&gt; HTTP/&lt;version&gt;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&lt;headers&gt;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&lt;empty line&gt;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&lt;body&gt;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610600" y="6553200"/>
            <a:ext cx="457200" cy="228600"/>
          </a:xfr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2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/>
              <a:t>HTTP GET Request – Example</a:t>
            </a:r>
          </a:p>
        </p:txBody>
      </p:sp>
      <p:sp>
        <p:nvSpPr>
          <p:cNvPr id="479235" name="Rectangle 3"/>
          <p:cNvSpPr>
            <a:spLocks noChangeArrowheads="1"/>
          </p:cNvSpPr>
          <p:nvPr/>
        </p:nvSpPr>
        <p:spPr bwMode="auto">
          <a:xfrm>
            <a:off x="722313" y="1929348"/>
            <a:ext cx="7659687" cy="317009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GET /academy/winter-2009-2010.aspx HTTP/1.1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Host: www.telerik.com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Accept: */*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Accept-Language: bg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Accept-Encoding: gzip, deflate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User-Agent: Mozilla/4.0(compatible;MSIE 6.0; Windows NT 5.0)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Connection: Keep-Alive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Cache-Control: no-cache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i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&lt;CRLF&gt;</a:t>
            </a: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304800" y="1124485"/>
            <a:ext cx="8496300" cy="609600"/>
          </a:xfrm>
          <a:prstGeom prst="rect">
            <a:avLst/>
          </a:prstGeom>
        </p:spPr>
        <p:txBody>
          <a:bodyPr/>
          <a:lstStyle/>
          <a:p>
            <a:pPr marL="282575" lvl="0" indent="-282575" eaLnBrk="0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sz="32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Example of HTTP GET request:</a:t>
            </a:r>
            <a:endParaRPr kumimoji="0" lang="en-US" sz="2600" b="1" i="0" u="none" strike="noStrike" kern="1200" cap="none" spc="0" normalizeH="0" baseline="0" noProof="0" dirty="0">
              <a:ln>
                <a:noFill/>
              </a:ln>
              <a:solidFill>
                <a:srgbClr val="F5FFC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610600" y="6553200"/>
            <a:ext cx="457200" cy="228600"/>
          </a:xfr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2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/>
              <a:t>HTTP POST Request – Example</a:t>
            </a:r>
          </a:p>
        </p:txBody>
      </p:sp>
      <p:sp>
        <p:nvSpPr>
          <p:cNvPr id="480259" name="Rectangle 3"/>
          <p:cNvSpPr>
            <a:spLocks noChangeArrowheads="1"/>
          </p:cNvSpPr>
          <p:nvPr/>
        </p:nvSpPr>
        <p:spPr bwMode="auto">
          <a:xfrm>
            <a:off x="646113" y="1447800"/>
            <a:ext cx="7742237" cy="470898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POST /webmail/login.phtml HTTP/1.1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Host: www.abv.bg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Accept: */*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Accept-Language: bg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Accept-Encoding: gzip, deflate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User-Agent: Mozilla/4.0(compatible;MSIE 6.0; Windows NT 5.0)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Connection: Keep-Alive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Cache-Control: no-cache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Content-Length: 59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&lt;CRLF&gt;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LOGIN_USER=mente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DOMAIN_NAME=abv.bg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LOGIN_PASS=taina-maina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&lt;CRLF&gt;</a:t>
            </a: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304800" y="914400"/>
            <a:ext cx="8496300" cy="609600"/>
          </a:xfrm>
          <a:prstGeom prst="rect">
            <a:avLst/>
          </a:prstGeom>
        </p:spPr>
        <p:txBody>
          <a:bodyPr/>
          <a:lstStyle/>
          <a:p>
            <a:pPr marL="282575" lvl="0" indent="-282575" eaLnBrk="0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sz="32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Example of HTTP POST request:</a:t>
            </a:r>
            <a:endParaRPr kumimoji="0" lang="en-US" sz="2600" b="1" i="0" u="none" strike="noStrike" kern="1200" cap="none" spc="0" normalizeH="0" baseline="0" noProof="0" dirty="0">
              <a:ln>
                <a:noFill/>
              </a:ln>
              <a:solidFill>
                <a:srgbClr val="F5FFC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610600" y="6553200"/>
            <a:ext cx="457200" cy="228600"/>
          </a:xfr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 of Contents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7150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WWW and the HTTP protocol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Request-response model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GET vs. POST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HTML Basics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Text, Images, Tables, Forms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CSS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Styling Web content with CSS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256020" y="1463040"/>
            <a:ext cx="1805940" cy="1760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56020" y="4114800"/>
            <a:ext cx="2319337" cy="1969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700" dirty="0" smtClean="0"/>
              <a:t>Conditional HTTP GET – </a:t>
            </a:r>
            <a:r>
              <a:rPr lang="en-US" sz="3700" dirty="0"/>
              <a:t>Example</a:t>
            </a:r>
          </a:p>
        </p:txBody>
      </p:sp>
      <p:sp>
        <p:nvSpPr>
          <p:cNvPr id="481283" name="Rectangle 3"/>
          <p:cNvSpPr>
            <a:spLocks noChangeArrowheads="1"/>
          </p:cNvSpPr>
          <p:nvPr/>
        </p:nvSpPr>
        <p:spPr bwMode="auto">
          <a:xfrm>
            <a:off x="646113" y="1676400"/>
            <a:ext cx="7742237" cy="178510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GET /academy/join.aspx HTTP/1.1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Host: www.telerik.com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User-Agent: Gecko/20100115 Firefox/3.6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If-Modified-Since: Tue, 9 Mar 2010 11:12:23 GMT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i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&lt;CRLF&gt;</a:t>
            </a:r>
          </a:p>
        </p:txBody>
      </p:sp>
      <p:sp>
        <p:nvSpPr>
          <p:cNvPr id="481285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323850" y="3505200"/>
            <a:ext cx="8496300" cy="2971800"/>
          </a:xfrm>
          <a:noFill/>
          <a:ln/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000" dirty="0" smtClean="0"/>
              <a:t>Fetches the </a:t>
            </a:r>
            <a:r>
              <a:rPr lang="en-US" sz="3000" dirty="0"/>
              <a:t>resource only if it has been changed at the server</a:t>
            </a:r>
          </a:p>
          <a:p>
            <a:pPr>
              <a:lnSpc>
                <a:spcPct val="100000"/>
              </a:lnSpc>
            </a:pPr>
            <a:r>
              <a:rPr lang="en-US" sz="3000" dirty="0"/>
              <a:t>Server avoids wasting resources to send again</a:t>
            </a:r>
          </a:p>
          <a:p>
            <a:pPr lvl="1">
              <a:lnSpc>
                <a:spcPct val="100000"/>
              </a:lnSpc>
            </a:pPr>
            <a:r>
              <a:rPr lang="en-US" sz="2800" dirty="0"/>
              <a:t>Returns “</a:t>
            </a:r>
            <a:r>
              <a:rPr lang="en-US" sz="2800" dirty="0">
                <a:latin typeface="Consolas" pitchFamily="49" charset="0"/>
                <a:cs typeface="Consolas" pitchFamily="49" charset="0"/>
              </a:rPr>
              <a:t>304 Not Modified</a:t>
            </a:r>
            <a:r>
              <a:rPr lang="en-US" sz="2800" dirty="0"/>
              <a:t>” if </a:t>
            </a:r>
            <a:r>
              <a:rPr lang="en-US" sz="2800" dirty="0" smtClean="0"/>
              <a:t>the resource </a:t>
            </a:r>
            <a:r>
              <a:rPr lang="en-US" sz="2800" dirty="0"/>
              <a:t>has </a:t>
            </a:r>
            <a:r>
              <a:rPr lang="en-US" sz="2800" dirty="0" smtClean="0"/>
              <a:t>not been </a:t>
            </a:r>
            <a:r>
              <a:rPr lang="en-US" sz="2800" dirty="0"/>
              <a:t>changed</a:t>
            </a:r>
          </a:p>
          <a:p>
            <a:pPr lvl="1">
              <a:lnSpc>
                <a:spcPct val="100000"/>
              </a:lnSpc>
            </a:pPr>
            <a:r>
              <a:rPr lang="en-US" sz="2800" dirty="0"/>
              <a:t>Or “</a:t>
            </a:r>
            <a:r>
              <a:rPr lang="en-US" sz="2800" dirty="0">
                <a:latin typeface="Consolas" pitchFamily="49" charset="0"/>
                <a:cs typeface="Consolas" pitchFamily="49" charset="0"/>
              </a:rPr>
              <a:t>200 OK</a:t>
            </a:r>
            <a:r>
              <a:rPr lang="en-US" sz="2800" dirty="0"/>
              <a:t>” with the latest version otherwise</a:t>
            </a:r>
            <a:endParaRPr lang="bg-BG" sz="2800" dirty="0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304800" y="990600"/>
            <a:ext cx="8496300" cy="609600"/>
          </a:xfrm>
          <a:prstGeom prst="rect">
            <a:avLst/>
          </a:prstGeom>
        </p:spPr>
        <p:txBody>
          <a:bodyPr/>
          <a:lstStyle/>
          <a:p>
            <a:pPr marL="282575" lvl="0" indent="-282575" eaLnBrk="0" hangingPunct="0"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sz="32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Example of HTTP conditional GET request:</a:t>
            </a:r>
            <a:endParaRPr kumimoji="0" lang="en-US" sz="2600" b="1" i="0" u="none" strike="noStrike" kern="1200" cap="none" spc="0" normalizeH="0" baseline="0" noProof="0" dirty="0">
              <a:ln>
                <a:noFill/>
              </a:ln>
              <a:solidFill>
                <a:srgbClr val="F5FFC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610600" y="6553200"/>
            <a:ext cx="457200" cy="228600"/>
          </a:xfr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3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Response Message</a:t>
            </a:r>
          </a:p>
        </p:txBody>
      </p:sp>
      <p:sp>
        <p:nvSpPr>
          <p:cNvPr id="4823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Response message sent by the server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Status line – protocol version, status code, status phrase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Response headers – provide some meta data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Body – the contents of the response (the requested resource)</a:t>
            </a:r>
          </a:p>
        </p:txBody>
      </p:sp>
      <p:sp>
        <p:nvSpPr>
          <p:cNvPr id="482308" name="Rectangle 4"/>
          <p:cNvSpPr>
            <a:spLocks noChangeArrowheads="1"/>
          </p:cNvSpPr>
          <p:nvPr/>
        </p:nvSpPr>
        <p:spPr bwMode="auto">
          <a:xfrm>
            <a:off x="720726" y="4876800"/>
            <a:ext cx="7737474" cy="144655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ru-RU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HTTP/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&lt;version&gt;</a:t>
            </a:r>
            <a:r>
              <a:rPr lang="ru-RU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&lt;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status code</a:t>
            </a:r>
            <a:r>
              <a:rPr lang="ru-RU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 &lt;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status text</a:t>
            </a:r>
            <a:r>
              <a:rPr lang="ru-RU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ru-RU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&lt;header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</a:t>
            </a:r>
            <a:r>
              <a:rPr lang="ru-RU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ru-RU" sz="2200" b="1" i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200" b="1" i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CRLF</a:t>
            </a:r>
            <a:r>
              <a:rPr lang="ru-RU" sz="2200" b="1" i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ru-RU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response body – the requested resource</a:t>
            </a:r>
            <a:r>
              <a:rPr lang="ru-RU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610600" y="6553200"/>
            <a:ext cx="457200" cy="228600"/>
          </a:xfr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lumMod val="65000"/>
                <a:lumOff val="35000"/>
              </a:schemeClr>
            </a:gs>
            <a:gs pos="83000">
              <a:schemeClr val="bg1"/>
            </a:gs>
          </a:gsLst>
          <a:path path="circle">
            <a:fillToRect l="20000" t="30000" r="135000" b="10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228600" y="1066800"/>
            <a:ext cx="8686800" cy="609600"/>
          </a:xfrm>
          <a:prstGeom prst="rect">
            <a:avLst/>
          </a:prstGeom>
        </p:spPr>
        <p:txBody>
          <a:bodyPr/>
          <a:lstStyle/>
          <a:p>
            <a:pPr marL="282575" lvl="0" indent="-282575" eaLnBrk="0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sz="30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Example of HTTP response from the Web server:</a:t>
            </a:r>
            <a:endParaRPr kumimoji="0" lang="en-US" sz="30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833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Response – Example</a:t>
            </a:r>
          </a:p>
        </p:txBody>
      </p:sp>
      <p:sp>
        <p:nvSpPr>
          <p:cNvPr id="483331" name="Rectangle 3"/>
          <p:cNvSpPr>
            <a:spLocks noChangeArrowheads="1"/>
          </p:cNvSpPr>
          <p:nvPr/>
        </p:nvSpPr>
        <p:spPr bwMode="auto">
          <a:xfrm>
            <a:off x="646113" y="1915549"/>
            <a:ext cx="7742237" cy="363022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HTTP/1.1 200 OK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Date: Fri, 17 Jul 2010 16:09:18 GMT+2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Server: Apache/2.2.14 (Linux)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Accept-Ranges: bytes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Content-Length: 73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Content-Type: text/html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200" b="1" noProof="1" smtClean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&lt;head&gt; &lt;title&gt; Test &lt;/title&gt; &lt;/head&gt;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Test HTML page.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610600" y="6553200"/>
            <a:ext cx="457200" cy="228600"/>
          </a:xfr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3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Response – Example</a:t>
            </a:r>
          </a:p>
        </p:txBody>
      </p:sp>
      <p:sp>
        <p:nvSpPr>
          <p:cNvPr id="484355" name="Rectangle 3"/>
          <p:cNvSpPr>
            <a:spLocks noChangeArrowheads="1"/>
          </p:cNvSpPr>
          <p:nvPr/>
        </p:nvSpPr>
        <p:spPr bwMode="auto">
          <a:xfrm>
            <a:off x="646113" y="1703360"/>
            <a:ext cx="7742237" cy="469744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HTTP/1.1 404 Not Found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Date: Fri, 17 Jul 2010 16:09:18 GMT+2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Server: Apache/2.2.14 (Linux)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Connection: close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Content-Type: text/html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100" b="1" noProof="1" smtClean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&lt;HTML&gt;&lt;HEAD&gt;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&lt;TITLE&gt;404 Not Found&lt;/TITLE&gt;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&lt;/HEAD&gt;&lt;BODY&gt;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&lt;H1&gt;Not Found&lt;/H1&gt;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The requested URL /img/telerik-logo.gif was not found on this server.&lt;P&gt;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&lt;HR&gt;&lt;ADDRESS&gt;Apache/2.2.14 Server at Port 80&lt;/ADDRESS&gt;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&lt;/BODY&gt;&lt;/HTML&gt;</a:t>
            </a: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228600" y="990600"/>
            <a:ext cx="8686800" cy="609600"/>
          </a:xfrm>
          <a:prstGeom prst="rect">
            <a:avLst/>
          </a:prstGeom>
        </p:spPr>
        <p:txBody>
          <a:bodyPr/>
          <a:lstStyle/>
          <a:p>
            <a:pPr marL="282575" lvl="0" indent="-282575" eaLnBrk="0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sz="30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Example of HTTP response with error result:</a:t>
            </a:r>
            <a:endParaRPr kumimoji="0" lang="en-US" sz="30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610600" y="6553200"/>
            <a:ext cx="457200" cy="228600"/>
          </a:xfr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3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Request Methods</a:t>
            </a:r>
          </a:p>
        </p:txBody>
      </p:sp>
      <p:sp>
        <p:nvSpPr>
          <p:cNvPr id="4853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HTTP request methods include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GET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Return </a:t>
            </a:r>
            <a:r>
              <a:rPr lang="en-US" dirty="0"/>
              <a:t>current value of resource, run a program at the server, …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HEAD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Return </a:t>
            </a:r>
            <a:r>
              <a:rPr lang="en-US" dirty="0"/>
              <a:t>the meta-data associated with a resource (headers only)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POST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Update </a:t>
            </a:r>
            <a:r>
              <a:rPr lang="en-US" dirty="0"/>
              <a:t>a resource, provide input data to a program at the server, 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610600" y="6553200"/>
            <a:ext cx="457200" cy="228600"/>
          </a:xfr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4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/>
              <a:t>HTTP Response Codes</a:t>
            </a:r>
          </a:p>
        </p:txBody>
      </p:sp>
      <p:sp>
        <p:nvSpPr>
          <p:cNvPr id="4864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990600"/>
            <a:ext cx="8686800" cy="56388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HTTP response code classes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latin typeface="Consolas" pitchFamily="49" charset="0"/>
                <a:cs typeface="Consolas" pitchFamily="49" charset="0"/>
              </a:rPr>
              <a:t>1xx</a:t>
            </a:r>
            <a:r>
              <a:rPr lang="en-US" dirty="0"/>
              <a:t>: informational (e.g., “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100 Continue</a:t>
            </a:r>
            <a:r>
              <a:rPr lang="en-US" dirty="0"/>
              <a:t>”)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latin typeface="Consolas" pitchFamily="49" charset="0"/>
                <a:cs typeface="Consolas" pitchFamily="49" charset="0"/>
              </a:rPr>
              <a:t>2xx</a:t>
            </a:r>
            <a:r>
              <a:rPr lang="en-US" dirty="0"/>
              <a:t>: success (e.g., “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200 OK</a:t>
            </a:r>
            <a:r>
              <a:rPr lang="en-US" dirty="0"/>
              <a:t>”)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latin typeface="Consolas" pitchFamily="49" charset="0"/>
                <a:cs typeface="Consolas" pitchFamily="49" charset="0"/>
              </a:rPr>
              <a:t>3xx</a:t>
            </a:r>
            <a:r>
              <a:rPr lang="en-US" dirty="0"/>
              <a:t>: redirection (e.g., “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304 Not Modified</a:t>
            </a:r>
            <a:r>
              <a:rPr lang="en-US" dirty="0"/>
              <a:t>”, "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302 Found</a:t>
            </a:r>
            <a:r>
              <a:rPr lang="en-US" dirty="0"/>
              <a:t>")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latin typeface="Consolas" pitchFamily="49" charset="0"/>
                <a:cs typeface="Consolas" pitchFamily="49" charset="0"/>
              </a:rPr>
              <a:t>4xx</a:t>
            </a:r>
            <a:r>
              <a:rPr lang="en-US" dirty="0"/>
              <a:t>: client error (e.g., “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404 Not Found</a:t>
            </a:r>
            <a:r>
              <a:rPr lang="en-US" dirty="0"/>
              <a:t>”)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latin typeface="Consolas" pitchFamily="49" charset="0"/>
                <a:cs typeface="Consolas" pitchFamily="49" charset="0"/>
              </a:rPr>
              <a:t>5xx</a:t>
            </a:r>
            <a:r>
              <a:rPr lang="en-US" dirty="0"/>
              <a:t>: server error (e.g., “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503</a:t>
            </a:r>
            <a:r>
              <a:rPr lang="en-US" dirty="0">
                <a:cs typeface="Consolas" pitchFamily="49" charset="0"/>
              </a:rPr>
              <a:t> 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Service</a:t>
            </a:r>
            <a:r>
              <a:rPr lang="en-US" dirty="0">
                <a:cs typeface="Consolas" pitchFamily="49" charset="0"/>
              </a:rPr>
              <a:t> 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Unavailable</a:t>
            </a:r>
            <a:r>
              <a:rPr lang="en-US" dirty="0"/>
              <a:t>”)</a:t>
            </a:r>
          </a:p>
          <a:p>
            <a:pPr>
              <a:lnSpc>
                <a:spcPct val="100000"/>
              </a:lnSpc>
            </a:pPr>
            <a:r>
              <a:rPr lang="en-US" dirty="0"/>
              <a:t>"</a:t>
            </a:r>
            <a:r>
              <a:rPr lang="bg-BG" dirty="0">
                <a:latin typeface="Consolas" pitchFamily="49" charset="0"/>
                <a:cs typeface="Consolas" pitchFamily="49" charset="0"/>
              </a:rPr>
              <a:t>302 Found</a:t>
            </a:r>
            <a:r>
              <a:rPr lang="en-US" dirty="0"/>
              <a:t>"</a:t>
            </a:r>
            <a:r>
              <a:rPr lang="bg-BG" dirty="0"/>
              <a:t> </a:t>
            </a:r>
            <a:r>
              <a:rPr lang="en-US" dirty="0"/>
              <a:t>is used for redirecting the Web browser to another URL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610600" y="6553200"/>
            <a:ext cx="457200" cy="228600"/>
          </a:xfr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4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Cookies</a:t>
            </a:r>
          </a:p>
        </p:txBody>
      </p:sp>
      <p:sp>
        <p:nvSpPr>
          <p:cNvPr id="4874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3850" y="838200"/>
            <a:ext cx="8496300" cy="2362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000" dirty="0"/>
              <a:t>Cookie</a:t>
            </a:r>
          </a:p>
          <a:p>
            <a:pPr lvl="1">
              <a:lnSpc>
                <a:spcPct val="100000"/>
              </a:lnSpc>
            </a:pPr>
            <a:r>
              <a:rPr lang="en-US" sz="2800" dirty="0"/>
              <a:t>Small state </a:t>
            </a:r>
            <a:r>
              <a:rPr lang="en-US" sz="2800" dirty="0" smtClean="0"/>
              <a:t>stored </a:t>
            </a:r>
            <a:r>
              <a:rPr lang="en-US" sz="2800" dirty="0"/>
              <a:t>by </a:t>
            </a:r>
            <a:r>
              <a:rPr lang="en-US" sz="2800" dirty="0" smtClean="0"/>
              <a:t>the client </a:t>
            </a:r>
            <a:r>
              <a:rPr lang="en-US" sz="2800" dirty="0"/>
              <a:t>on behalf of </a:t>
            </a:r>
            <a:r>
              <a:rPr lang="en-US" sz="2800" dirty="0" smtClean="0"/>
              <a:t>the server</a:t>
            </a:r>
            <a:endParaRPr lang="en-US" sz="2800" dirty="0"/>
          </a:p>
          <a:p>
            <a:pPr lvl="1">
              <a:lnSpc>
                <a:spcPct val="100000"/>
              </a:lnSpc>
            </a:pPr>
            <a:r>
              <a:rPr lang="en-US" sz="2800" dirty="0"/>
              <a:t>Included in future </a:t>
            </a:r>
            <a:r>
              <a:rPr lang="en-US" sz="2800" dirty="0" smtClean="0"/>
              <a:t>HTTP requests </a:t>
            </a:r>
            <a:r>
              <a:rPr lang="en-US" sz="2800" dirty="0"/>
              <a:t>to the server</a:t>
            </a:r>
          </a:p>
        </p:txBody>
      </p:sp>
      <p:pic>
        <p:nvPicPr>
          <p:cNvPr id="487428" name="Picture 4" descr="j0292020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8200" y="3910013"/>
            <a:ext cx="1868488" cy="1773237"/>
          </a:xfrm>
          <a:prstGeom prst="rect">
            <a:avLst/>
          </a:prstGeom>
          <a:noFill/>
        </p:spPr>
      </p:pic>
      <p:pic>
        <p:nvPicPr>
          <p:cNvPr id="487429" name="Picture 5" descr="j0285750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37263" y="4186238"/>
            <a:ext cx="2497137" cy="1535112"/>
          </a:xfrm>
          <a:prstGeom prst="rect">
            <a:avLst/>
          </a:prstGeom>
          <a:noFill/>
        </p:spPr>
      </p:pic>
      <p:sp>
        <p:nvSpPr>
          <p:cNvPr id="487430" name="Freeform 6"/>
          <p:cNvSpPr>
            <a:spLocks/>
          </p:cNvSpPr>
          <p:nvPr/>
        </p:nvSpPr>
        <p:spPr bwMode="auto">
          <a:xfrm>
            <a:off x="2652713" y="3284538"/>
            <a:ext cx="3571875" cy="1201737"/>
          </a:xfrm>
          <a:custGeom>
            <a:avLst/>
            <a:gdLst/>
            <a:ahLst/>
            <a:cxnLst>
              <a:cxn ang="0">
                <a:pos x="0" y="488"/>
              </a:cxn>
              <a:cxn ang="0">
                <a:pos x="1089" y="4"/>
              </a:cxn>
              <a:cxn ang="0">
                <a:pos x="2250" y="464"/>
              </a:cxn>
            </a:cxnLst>
            <a:rect l="0" t="0" r="r" b="b"/>
            <a:pathLst>
              <a:path w="2250" h="488">
                <a:moveTo>
                  <a:pt x="0" y="488"/>
                </a:moveTo>
                <a:cubicBezTo>
                  <a:pt x="357" y="248"/>
                  <a:pt x="714" y="8"/>
                  <a:pt x="1089" y="4"/>
                </a:cubicBezTo>
                <a:cubicBezTo>
                  <a:pt x="1464" y="0"/>
                  <a:pt x="1857" y="232"/>
                  <a:pt x="2250" y="464"/>
                </a:cubicBezTo>
              </a:path>
            </a:pathLst>
          </a:custGeom>
          <a:noFill/>
          <a:ln w="38100" cap="flat" cmpd="sng">
            <a:solidFill>
              <a:schemeClr val="accent5">
                <a:lumMod val="20000"/>
                <a:lumOff val="80000"/>
              </a:schemeClr>
            </a:solidFill>
            <a:prstDash val="solid"/>
            <a:round/>
            <a:headEnd/>
            <a:tailEnd type="arrow" w="med" len="med"/>
          </a:ln>
          <a:effectLst/>
        </p:spPr>
        <p:txBody>
          <a:bodyPr wrap="none" anchor="ctr"/>
          <a:lstStyle/>
          <a:p>
            <a:endParaRPr lang="en-US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87431" name="Text Box 7"/>
          <p:cNvSpPr txBox="1">
            <a:spLocks noChangeArrowheads="1"/>
          </p:cNvSpPr>
          <p:nvPr/>
        </p:nvSpPr>
        <p:spPr bwMode="auto">
          <a:xfrm>
            <a:off x="3783842" y="3394391"/>
            <a:ext cx="1273104" cy="43088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>
              <a:lnSpc>
                <a:spcPct val="100000"/>
              </a:lnSpc>
            </a:pPr>
            <a:r>
              <a:rPr kumimoji="0" lang="en-US" sz="2200" b="1" dirty="0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Consolas" pitchFamily="49" charset="0"/>
                <a:cs typeface="Consolas" pitchFamily="49" charset="0"/>
              </a:rPr>
              <a:t>Request</a:t>
            </a:r>
          </a:p>
        </p:txBody>
      </p:sp>
      <p:sp>
        <p:nvSpPr>
          <p:cNvPr id="487432" name="Line 8"/>
          <p:cNvSpPr>
            <a:spLocks noChangeShapeType="1"/>
          </p:cNvSpPr>
          <p:nvPr/>
        </p:nvSpPr>
        <p:spPr bwMode="auto">
          <a:xfrm flipH="1">
            <a:off x="2690813" y="4781550"/>
            <a:ext cx="3494087" cy="0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arrow" w="lg" len="lg"/>
          </a:ln>
          <a:effectLst/>
        </p:spPr>
        <p:txBody>
          <a:bodyPr wrap="none" anchor="ctr"/>
          <a:lstStyle/>
          <a:p>
            <a:endParaRPr lang="en-US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87433" name="Text Box 9"/>
          <p:cNvSpPr txBox="1">
            <a:spLocks noChangeArrowheads="1"/>
          </p:cNvSpPr>
          <p:nvPr/>
        </p:nvSpPr>
        <p:spPr bwMode="auto">
          <a:xfrm>
            <a:off x="3161876" y="3962400"/>
            <a:ext cx="2517035" cy="76944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>
              <a:lnSpc>
                <a:spcPct val="100000"/>
              </a:lnSpc>
            </a:pPr>
            <a:r>
              <a:rPr kumimoji="0" lang="en-US" sz="2200" b="1" dirty="0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Consolas" pitchFamily="49" charset="0"/>
                <a:cs typeface="Consolas" pitchFamily="49" charset="0"/>
              </a:rPr>
              <a:t>Response</a:t>
            </a:r>
          </a:p>
          <a:p>
            <a:pPr algn="ctr" eaLnBrk="1" hangingPunct="1">
              <a:lnSpc>
                <a:spcPct val="100000"/>
              </a:lnSpc>
            </a:pPr>
            <a:r>
              <a:rPr kumimoji="0" lang="en-US" sz="2200" b="1" dirty="0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Consolas" pitchFamily="49" charset="0"/>
                <a:cs typeface="Consolas" pitchFamily="49" charset="0"/>
              </a:rPr>
              <a:t>Set-Cookie: XYZ</a:t>
            </a:r>
          </a:p>
        </p:txBody>
      </p:sp>
      <p:sp>
        <p:nvSpPr>
          <p:cNvPr id="487434" name="Freeform 10"/>
          <p:cNvSpPr>
            <a:spLocks/>
          </p:cNvSpPr>
          <p:nvPr/>
        </p:nvSpPr>
        <p:spPr bwMode="auto">
          <a:xfrm>
            <a:off x="2728912" y="5435600"/>
            <a:ext cx="3249857" cy="9588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064" y="387"/>
              </a:cxn>
              <a:cxn ang="0">
                <a:pos x="2008" y="24"/>
              </a:cxn>
            </a:cxnLst>
            <a:rect l="0" t="0" r="r" b="b"/>
            <a:pathLst>
              <a:path w="2008" h="391">
                <a:moveTo>
                  <a:pt x="0" y="0"/>
                </a:moveTo>
                <a:cubicBezTo>
                  <a:pt x="364" y="191"/>
                  <a:pt x="729" y="383"/>
                  <a:pt x="1064" y="387"/>
                </a:cubicBezTo>
                <a:cubicBezTo>
                  <a:pt x="1399" y="391"/>
                  <a:pt x="1703" y="207"/>
                  <a:pt x="2008" y="24"/>
                </a:cubicBezTo>
              </a:path>
            </a:pathLst>
          </a:custGeom>
          <a:noFill/>
          <a:ln w="38100" cap="flat" cmpd="sng">
            <a:solidFill>
              <a:schemeClr val="accent5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arrow" w="lg" len="lg"/>
          </a:ln>
          <a:effectLst/>
        </p:spPr>
        <p:txBody>
          <a:bodyPr wrap="none" anchor="ctr"/>
          <a:lstStyle/>
          <a:p>
            <a:endParaRPr lang="en-US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87435" name="Text Box 11"/>
          <p:cNvSpPr txBox="1">
            <a:spLocks noChangeArrowheads="1"/>
          </p:cNvSpPr>
          <p:nvPr/>
        </p:nvSpPr>
        <p:spPr bwMode="auto">
          <a:xfrm>
            <a:off x="3396953" y="5318088"/>
            <a:ext cx="2050561" cy="76944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>
              <a:lnSpc>
                <a:spcPct val="100000"/>
              </a:lnSpc>
            </a:pPr>
            <a:r>
              <a:rPr kumimoji="0" lang="en-US" sz="2200" b="1" dirty="0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Consolas" pitchFamily="49" charset="0"/>
                <a:cs typeface="Consolas" pitchFamily="49" charset="0"/>
              </a:rPr>
              <a:t>Next request</a:t>
            </a:r>
          </a:p>
          <a:p>
            <a:pPr algn="ctr" eaLnBrk="1" hangingPunct="1">
              <a:lnSpc>
                <a:spcPct val="100000"/>
              </a:lnSpc>
            </a:pPr>
            <a:r>
              <a:rPr kumimoji="0" lang="en-US" sz="2200" b="1" dirty="0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Consolas" pitchFamily="49" charset="0"/>
                <a:cs typeface="Consolas" pitchFamily="49" charset="0"/>
              </a:rPr>
              <a:t>Cookie: XYZ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610600" y="6553200"/>
            <a:ext cx="457200" cy="228600"/>
          </a:xfr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HTTP Developer Tools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8686800" cy="55626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Wireshark packet analyzer (sniffer)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Intercepts the IP network traffic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Can reconstruct the HTTP conversation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Free, open-source project – </a:t>
            </a:r>
            <a:r>
              <a:rPr lang="en-US" dirty="0" smtClean="0">
                <a:hlinkClick r:id="rId2"/>
              </a:rPr>
              <a:t>www.wireshark.org</a:t>
            </a:r>
            <a:endParaRPr lang="en-US" dirty="0" smtClean="0"/>
          </a:p>
          <a:p>
            <a:pPr>
              <a:lnSpc>
                <a:spcPct val="100000"/>
              </a:lnSpc>
              <a:spcBef>
                <a:spcPts val="3600"/>
              </a:spcBef>
            </a:pPr>
            <a:r>
              <a:rPr lang="en-US" dirty="0" smtClean="0"/>
              <a:t>Firebug plug-in for Firefox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The ultimate tool for monitoring, editing and debugging HTTP, HTML, CSS, JavaScript, etc.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Free, open-source – </a:t>
            </a:r>
            <a:r>
              <a:rPr lang="en-US" dirty="0" smtClean="0">
                <a:hlinkClick r:id="rId3"/>
              </a:rPr>
              <a:t>www.getfirebug.com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43800" y="3719546"/>
            <a:ext cx="1143000" cy="92920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29" name="Picture 5" descr="http://www.security.org.my/uploads/wireshark-logo.png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81800" y="1219200"/>
            <a:ext cx="1909193" cy="6858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57200" y="1219201"/>
            <a:ext cx="8229600" cy="685800"/>
          </a:xfrm>
        </p:spPr>
        <p:txBody>
          <a:bodyPr/>
          <a:lstStyle/>
          <a:p>
            <a:r>
              <a:rPr lang="en-US" dirty="0" smtClean="0"/>
              <a:t>HTML Basics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457200" y="2021680"/>
            <a:ext cx="8229600" cy="569120"/>
          </a:xfrm>
        </p:spPr>
        <p:txBody>
          <a:bodyPr/>
          <a:lstStyle/>
          <a:p>
            <a:r>
              <a:rPr lang="en-US" dirty="0" smtClean="0"/>
              <a:t>Text, Images, Tables, Forms</a:t>
            </a:r>
          </a:p>
        </p:txBody>
      </p:sp>
      <p:pic>
        <p:nvPicPr>
          <p:cNvPr id="6146" name="Picture 2" descr="http://www.webquestblog.com/image.axd?picture=2009%2F1%2FBasics300x300-round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24400" y="2743200"/>
            <a:ext cx="3657600" cy="3622430"/>
          </a:xfrm>
          <a:prstGeom prst="roundRect">
            <a:avLst>
              <a:gd name="adj" fmla="val 2859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ttp://www.sme-blog.com/wp-content/uploads/2010/09/Business-Basic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2337445">
            <a:off x="535315" y="3074428"/>
            <a:ext cx="3400197" cy="2257732"/>
          </a:xfrm>
          <a:prstGeom prst="roundRect">
            <a:avLst>
              <a:gd name="adj" fmla="val 11019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539750" y="1628775"/>
            <a:ext cx="8207375" cy="342343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&lt;head&gt;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&lt;title&gt;My First HTML Page&lt;/title&gt;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&lt;/head&gt;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&lt;body&gt;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This is some text that will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appear on the web page.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&lt;/body&gt;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  <a:endParaRPr lang="en-ZA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529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ZA" dirty="0" smtClean="0"/>
              <a:t>First HTML Page</a:t>
            </a:r>
            <a:endParaRPr lang="en-US" dirty="0" smtClean="0"/>
          </a:p>
        </p:txBody>
      </p:sp>
      <p:sp>
        <p:nvSpPr>
          <p:cNvPr id="7" name="Rectangle 6"/>
          <p:cNvSpPr/>
          <p:nvPr/>
        </p:nvSpPr>
        <p:spPr>
          <a:xfrm>
            <a:off x="6705600" y="1020554"/>
            <a:ext cx="1827213" cy="579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2575" lvl="0" indent="-282575" eaLnBrk="0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282575" algn="l"/>
              </a:tabLst>
            </a:pPr>
            <a:r>
              <a:rPr lang="en-US" sz="2800" b="1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test.html</a:t>
            </a:r>
            <a:endParaRPr lang="en-US" sz="2800" b="1" dirty="0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/>
            </a:endParaRP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3749" b="4226"/>
          <a:stretch/>
        </p:blipFill>
        <p:spPr bwMode="auto">
          <a:xfrm>
            <a:off x="3444229" y="4076981"/>
            <a:ext cx="4239271" cy="25905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WWW and HTTP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457200" y="3545680"/>
            <a:ext cx="8229600" cy="569120"/>
          </a:xfrm>
        </p:spPr>
        <p:txBody>
          <a:bodyPr/>
          <a:lstStyle/>
          <a:p>
            <a:r>
              <a:rPr lang="en-US" dirty="0" smtClean="0"/>
              <a:t>HTTP : the Driving Engine of the WWW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66800" y="1219200"/>
            <a:ext cx="2305050" cy="1390650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75918" y="752475"/>
            <a:ext cx="2800350" cy="1914525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8" name="Picture 6" descr="http://www.tutorialspoint.com/images/http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235558">
            <a:off x="731043" y="4343400"/>
            <a:ext cx="2976563" cy="1304926"/>
          </a:xfrm>
          <a:prstGeom prst="roundRect">
            <a:avLst>
              <a:gd name="adj" fmla="val 5961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9641262">
            <a:off x="5296570" y="4571207"/>
            <a:ext cx="2168412" cy="16263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138" name="Rectangle 2"/>
          <p:cNvSpPr>
            <a:spLocks noChangeArrowheads="1"/>
          </p:cNvSpPr>
          <p:nvPr/>
        </p:nvSpPr>
        <p:spPr bwMode="auto">
          <a:xfrm>
            <a:off x="539750" y="1628775"/>
            <a:ext cx="8207375" cy="342343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&lt;head&gt;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&lt;title&gt;My First HTML Page&lt;/title&gt;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&lt;/head&gt;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&lt;body&gt;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This is some text that will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appear on the web page.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&lt;/body&gt;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  <a:endParaRPr lang="en-ZA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59139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ZA" dirty="0" smtClean="0"/>
              <a:t>First HTML Page: Tags</a:t>
            </a:r>
            <a:endParaRPr lang="en-US" dirty="0" smtClean="0"/>
          </a:p>
        </p:txBody>
      </p:sp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2133600" y="1447800"/>
            <a:ext cx="2209799" cy="527804"/>
          </a:xfrm>
          <a:prstGeom prst="wedgeRoundRectCallout">
            <a:avLst>
              <a:gd name="adj1" fmla="val -54973"/>
              <a:gd name="adj2" fmla="val 135012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Opening tag</a:t>
            </a:r>
          </a:p>
        </p:txBody>
      </p:sp>
      <p:sp>
        <p:nvSpPr>
          <p:cNvPr id="12" name="AutoShape 7"/>
          <p:cNvSpPr>
            <a:spLocks noChangeArrowheads="1"/>
          </p:cNvSpPr>
          <p:nvPr/>
        </p:nvSpPr>
        <p:spPr bwMode="auto">
          <a:xfrm>
            <a:off x="6172200" y="3200400"/>
            <a:ext cx="2057400" cy="527804"/>
          </a:xfrm>
          <a:prstGeom prst="wedgeRoundRectCallout">
            <a:avLst>
              <a:gd name="adj1" fmla="val -45850"/>
              <a:gd name="adj2" fmla="val -111478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Closing tag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186" name="Rectangle 2"/>
          <p:cNvSpPr>
            <a:spLocks noChangeArrowheads="1"/>
          </p:cNvSpPr>
          <p:nvPr/>
        </p:nvSpPr>
        <p:spPr bwMode="auto">
          <a:xfrm>
            <a:off x="539751" y="1628775"/>
            <a:ext cx="7994649" cy="342343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&lt;head&gt;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&lt;title&gt;My First HTML Page&lt;/title&gt;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&lt;/head&gt;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&lt;body&gt;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This is some text that will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appear on the web page.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&lt;/body&gt;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  <a:endParaRPr lang="en-ZA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61195" name="Rectangle 11"/>
          <p:cNvSpPr>
            <a:spLocks noChangeArrowheads="1"/>
          </p:cNvSpPr>
          <p:nvPr/>
        </p:nvSpPr>
        <p:spPr bwMode="auto">
          <a:xfrm>
            <a:off x="875255" y="2077496"/>
            <a:ext cx="5754145" cy="104670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sz="24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61187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ZA" dirty="0" smtClean="0"/>
              <a:t>First HTML Page: Header</a:t>
            </a:r>
            <a:endParaRPr lang="en-US" dirty="0" smtClean="0"/>
          </a:p>
        </p:txBody>
      </p:sp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2514600" y="1219200"/>
            <a:ext cx="2362200" cy="527804"/>
          </a:xfrm>
          <a:prstGeom prst="wedgeRoundRectCallout">
            <a:avLst>
              <a:gd name="adj1" fmla="val -51100"/>
              <a:gd name="adj2" fmla="val 148323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HTML header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186" name="Rectangle 2"/>
          <p:cNvSpPr>
            <a:spLocks noChangeArrowheads="1"/>
          </p:cNvSpPr>
          <p:nvPr/>
        </p:nvSpPr>
        <p:spPr bwMode="auto">
          <a:xfrm>
            <a:off x="539751" y="1628775"/>
            <a:ext cx="7994649" cy="342343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&lt;head&gt;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&lt;title&gt;My First HTML Page&lt;/title&gt;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&lt;/head&gt;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&lt;body&gt;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This is some text that will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appear on the web page.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&lt;/body&gt;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  <a:endParaRPr lang="en-ZA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61195" name="Rectangle 11"/>
          <p:cNvSpPr>
            <a:spLocks noChangeArrowheads="1"/>
          </p:cNvSpPr>
          <p:nvPr/>
        </p:nvSpPr>
        <p:spPr bwMode="auto">
          <a:xfrm>
            <a:off x="875255" y="3200400"/>
            <a:ext cx="5068345" cy="14478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sz="24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61187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ZA" dirty="0" smtClean="0"/>
              <a:t>First HTML Page: Body</a:t>
            </a:r>
            <a:endParaRPr lang="en-US" dirty="0" smtClean="0"/>
          </a:p>
        </p:txBody>
      </p:sp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2743200" y="5257800"/>
            <a:ext cx="2209800" cy="527804"/>
          </a:xfrm>
          <a:prstGeom prst="wedgeRoundRectCallout">
            <a:avLst>
              <a:gd name="adj1" fmla="val -41697"/>
              <a:gd name="adj2" fmla="val -146766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HTML body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0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ZA" dirty="0" smtClean="0"/>
              <a:t>Some Simple Tags</a:t>
            </a:r>
            <a:endParaRPr lang="en-US" dirty="0" smtClean="0"/>
          </a:p>
        </p:txBody>
      </p:sp>
      <p:sp>
        <p:nvSpPr>
          <p:cNvPr id="857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  <a:defRPr/>
            </a:pPr>
            <a:r>
              <a:rPr lang="en-ZA" dirty="0" smtClean="0"/>
              <a:t>Hyperlink Tags</a:t>
            </a:r>
          </a:p>
          <a:p>
            <a:pPr>
              <a:lnSpc>
                <a:spcPct val="90000"/>
              </a:lnSpc>
              <a:defRPr/>
            </a:pPr>
            <a:endParaRPr lang="en-ZA" dirty="0" smtClean="0"/>
          </a:p>
          <a:p>
            <a:pPr>
              <a:lnSpc>
                <a:spcPct val="90000"/>
              </a:lnSpc>
              <a:defRPr/>
            </a:pPr>
            <a:endParaRPr lang="en-ZA" dirty="0" smtClean="0"/>
          </a:p>
          <a:p>
            <a:pPr>
              <a:lnSpc>
                <a:spcPct val="90000"/>
              </a:lnSpc>
              <a:spcBef>
                <a:spcPct val="20000"/>
              </a:spcBef>
              <a:defRPr/>
            </a:pPr>
            <a:r>
              <a:rPr lang="en-ZA" dirty="0" smtClean="0"/>
              <a:t>Image Tags</a:t>
            </a:r>
          </a:p>
          <a:p>
            <a:pPr>
              <a:lnSpc>
                <a:spcPct val="90000"/>
              </a:lnSpc>
              <a:defRPr/>
            </a:pPr>
            <a:endParaRPr lang="en-ZA" dirty="0" smtClean="0"/>
          </a:p>
          <a:p>
            <a:pPr>
              <a:lnSpc>
                <a:spcPct val="90000"/>
              </a:lnSpc>
              <a:spcBef>
                <a:spcPct val="60000"/>
              </a:spcBef>
              <a:defRPr/>
            </a:pPr>
            <a:r>
              <a:rPr lang="en-ZA" dirty="0" smtClean="0"/>
              <a:t>Formatting tags</a:t>
            </a:r>
            <a:endParaRPr lang="en-US" dirty="0" smtClean="0"/>
          </a:p>
        </p:txBody>
      </p:sp>
      <p:sp>
        <p:nvSpPr>
          <p:cNvPr id="857092" name="Rectangle 4"/>
          <p:cNvSpPr>
            <a:spLocks noChangeArrowheads="1"/>
          </p:cNvSpPr>
          <p:nvPr/>
        </p:nvSpPr>
        <p:spPr bwMode="auto">
          <a:xfrm>
            <a:off x="611188" y="1752600"/>
            <a:ext cx="7991475" cy="81657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="http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://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www.telerik.com.org/"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title="Telerik"&gt;Link 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 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Telerik Web site&lt;/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a&gt;</a:t>
            </a:r>
          </a:p>
        </p:txBody>
      </p:sp>
      <p:sp>
        <p:nvSpPr>
          <p:cNvPr id="857093" name="Rectangle 5"/>
          <p:cNvSpPr>
            <a:spLocks noChangeArrowheads="1"/>
          </p:cNvSpPr>
          <p:nvPr/>
        </p:nvSpPr>
        <p:spPr bwMode="auto">
          <a:xfrm>
            <a:off x="612775" y="3581400"/>
            <a:ext cx="7991475" cy="44416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&lt;img src="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logo.gif" alt="logo" /&gt;</a:t>
            </a: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57094" name="Rectangle 6"/>
          <p:cNvSpPr>
            <a:spLocks noChangeArrowheads="1"/>
          </p:cNvSpPr>
          <p:nvPr/>
        </p:nvSpPr>
        <p:spPr bwMode="auto">
          <a:xfrm>
            <a:off x="612775" y="5013472"/>
            <a:ext cx="7991475" cy="118898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&lt;b&gt;This text is bold&lt;/b&gt;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And this is &lt;u&gt;underlined&lt;/u&gt;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&lt;center&gt;Some centered text&lt;/center&gt;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2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Some Simple Tags </a:t>
            </a:r>
            <a:r>
              <a:rPr lang="en-US" dirty="0" smtClean="0"/>
              <a:t>– Example</a:t>
            </a:r>
          </a:p>
        </p:txBody>
      </p:sp>
      <p:sp>
        <p:nvSpPr>
          <p:cNvPr id="865283" name="Rectangle 3"/>
          <p:cNvSpPr>
            <a:spLocks noChangeArrowheads="1"/>
          </p:cNvSpPr>
          <p:nvPr/>
        </p:nvSpPr>
        <p:spPr bwMode="auto">
          <a:xfrm>
            <a:off x="693738" y="1494046"/>
            <a:ext cx="7764462" cy="483209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&lt;body&gt;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&lt;a href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="http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://www.devbg.org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/" title=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"BASD"&gt;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 is a link to some URL&lt;/a&gt;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 /&gt;</a:t>
            </a: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&lt;img src="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logo.gif" alt="logo" /&gt;</a:t>
            </a: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 /&gt;</a:t>
            </a: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&lt;b&gt;This text is bold&lt;/b&gt;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 /&gt;</a:t>
            </a: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And this is &lt;u&gt;underlined&lt;/u&gt;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 /&gt;</a:t>
            </a: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&lt;center&gt;Some centered text&lt;/center&gt;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&lt;/body&gt;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  <p:sp>
        <p:nvSpPr>
          <p:cNvPr id="5" name="Rectangle 4"/>
          <p:cNvSpPr/>
          <p:nvPr/>
        </p:nvSpPr>
        <p:spPr>
          <a:xfrm>
            <a:off x="609600" y="895213"/>
            <a:ext cx="3352800" cy="5525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2575" indent="-282575" eaLnBrk="0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282575" algn="l"/>
              </a:tabLst>
            </a:pPr>
            <a:r>
              <a:rPr lang="en-US" sz="2800" b="1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some-tags.html</a:t>
            </a:r>
            <a:endParaRPr lang="en-US" sz="2800" b="1" dirty="0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2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3800" dirty="0" smtClean="0"/>
              <a:t>Some Simple Tags – Example (2)</a:t>
            </a:r>
          </a:p>
        </p:txBody>
      </p:sp>
      <p:sp>
        <p:nvSpPr>
          <p:cNvPr id="865283" name="Rectangle 3"/>
          <p:cNvSpPr>
            <a:spLocks noChangeArrowheads="1"/>
          </p:cNvSpPr>
          <p:nvPr/>
        </p:nvSpPr>
        <p:spPr bwMode="auto">
          <a:xfrm>
            <a:off x="693738" y="1494046"/>
            <a:ext cx="7764462" cy="483209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&lt;body&gt;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&lt;a href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="http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://www.devbg.org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/" title=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"BASD"&gt;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 is a link to some URL&lt;/a&gt;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 /&gt;</a:t>
            </a: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&lt;img src="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logo.gif" alt="logo" /&gt;</a:t>
            </a: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 /&gt;</a:t>
            </a: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&lt;b&gt;This text is bold&lt;/b&gt;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 /&gt;</a:t>
            </a: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And this is &lt;u&gt;underlined&lt;/u&gt;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 /&gt;</a:t>
            </a: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&lt;center&gt;Some centered text&lt;/center&gt;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&lt;/body&gt;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  <p:sp>
        <p:nvSpPr>
          <p:cNvPr id="5" name="Rectangle 4"/>
          <p:cNvSpPr/>
          <p:nvPr/>
        </p:nvSpPr>
        <p:spPr>
          <a:xfrm>
            <a:off x="609600" y="895213"/>
            <a:ext cx="3352800" cy="5525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2575" indent="-282575" eaLnBrk="0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282575" algn="l"/>
              </a:tabLst>
            </a:pPr>
            <a:r>
              <a:rPr lang="en-US" sz="2800" b="1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some-tags.html</a:t>
            </a:r>
            <a:endParaRPr lang="en-US" sz="2800" b="1" dirty="0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3200400"/>
            <a:ext cx="3429000" cy="32676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Tags Attributes</a:t>
            </a:r>
            <a:endParaRPr lang="bg-BG" smtClean="0"/>
          </a:p>
        </p:txBody>
      </p:sp>
      <p:sp>
        <p:nvSpPr>
          <p:cNvPr id="10649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990600"/>
            <a:ext cx="8686800" cy="5715000"/>
          </a:xfrm>
        </p:spPr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dirty="0" smtClean="0"/>
              <a:t>Tags have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attributes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Attributes specify their properties and behavior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Example:</a:t>
            </a:r>
          </a:p>
          <a:p>
            <a:pPr lvl="1">
              <a:lnSpc>
                <a:spcPct val="100000"/>
              </a:lnSpc>
              <a:defRPr/>
            </a:pPr>
            <a:endParaRPr lang="en-US" dirty="0" smtClean="0"/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Few attributes that apply to every element: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id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style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class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title</a:t>
            </a:r>
          </a:p>
          <a:p>
            <a:pPr lvl="2">
              <a:lnSpc>
                <a:spcPct val="100000"/>
              </a:lnSpc>
              <a:defRPr/>
            </a:pPr>
            <a:r>
              <a:rPr lang="en-US" dirty="0" smtClean="0"/>
              <a:t>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id</a:t>
            </a:r>
            <a:r>
              <a:rPr lang="en-US" dirty="0" smtClean="0"/>
              <a:t> is unique in the document</a:t>
            </a:r>
          </a:p>
          <a:p>
            <a:pPr lvl="2">
              <a:lnSpc>
                <a:spcPct val="100000"/>
              </a:lnSpc>
              <a:defRPr/>
            </a:pPr>
            <a:r>
              <a:rPr lang="en-US" dirty="0" smtClean="0"/>
              <a:t>Content of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title</a:t>
            </a:r>
            <a:r>
              <a:rPr lang="en-US" dirty="0" smtClean="0"/>
              <a:t> attribute is displayed as hint when element is hovered with mouse</a:t>
            </a:r>
          </a:p>
          <a:p>
            <a:pPr lvl="2">
              <a:lnSpc>
                <a:spcPct val="100000"/>
              </a:lnSpc>
              <a:defRPr/>
            </a:pPr>
            <a:r>
              <a:rPr lang="en-US" dirty="0" smtClean="0"/>
              <a:t>Some elements have obligatory attributes</a:t>
            </a:r>
            <a:endParaRPr lang="bg-BG" dirty="0" smtClean="0"/>
          </a:p>
        </p:txBody>
      </p:sp>
      <p:sp>
        <p:nvSpPr>
          <p:cNvPr id="1064964" name="Rectangle 4"/>
          <p:cNvSpPr>
            <a:spLocks noChangeArrowheads="1"/>
          </p:cNvSpPr>
          <p:nvPr/>
        </p:nvSpPr>
        <p:spPr bwMode="auto">
          <a:xfrm>
            <a:off x="981076" y="2895600"/>
            <a:ext cx="7096124" cy="3970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&lt;img src="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logo.gif" alt="logo" /&gt;</a:t>
            </a: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3962400" y="2209800"/>
            <a:ext cx="4800600" cy="527804"/>
          </a:xfrm>
          <a:prstGeom prst="wedgeRoundRectCallout">
            <a:avLst>
              <a:gd name="adj1" fmla="val -36497"/>
              <a:gd name="adj2" fmla="val 92910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Attribute </a:t>
            </a:r>
            <a:r>
              <a:rPr lang="en-US" sz="2600" b="1" noProof="1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alt</a:t>
            </a:r>
            <a:r>
              <a:rPr lang="en-US" sz="26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 with value "</a:t>
            </a:r>
            <a:r>
              <a:rPr lang="en-US" sz="2600" b="1" noProof="1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logo</a:t>
            </a:r>
            <a:r>
              <a:rPr lang="en-US" sz="26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"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3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ZA" sz="3800" dirty="0" smtClean="0"/>
              <a:t>Headings and Paragraphs</a:t>
            </a:r>
            <a:endParaRPr lang="en-US" sz="3800" dirty="0" smtClean="0"/>
          </a:p>
        </p:txBody>
      </p:sp>
      <p:sp>
        <p:nvSpPr>
          <p:cNvPr id="8693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3850" y="1217613"/>
            <a:ext cx="8496300" cy="5329237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ct val="20000"/>
              </a:spcBef>
              <a:defRPr/>
            </a:pPr>
            <a:r>
              <a:rPr lang="en-ZA" dirty="0" smtClean="0"/>
              <a:t>Heading Tags</a:t>
            </a:r>
          </a:p>
          <a:p>
            <a:pPr>
              <a:lnSpc>
                <a:spcPct val="100000"/>
              </a:lnSpc>
              <a:defRPr/>
            </a:pPr>
            <a:endParaRPr lang="en-ZA" dirty="0" smtClean="0"/>
          </a:p>
          <a:p>
            <a:pPr>
              <a:lnSpc>
                <a:spcPct val="100000"/>
              </a:lnSpc>
              <a:defRPr/>
            </a:pPr>
            <a:endParaRPr lang="en-ZA" dirty="0" smtClean="0"/>
          </a:p>
          <a:p>
            <a:pPr>
              <a:lnSpc>
                <a:spcPct val="100000"/>
              </a:lnSpc>
              <a:spcBef>
                <a:spcPct val="60000"/>
              </a:spcBef>
              <a:defRPr/>
            </a:pPr>
            <a:r>
              <a:rPr lang="en-ZA" dirty="0" smtClean="0"/>
              <a:t>Paragraph Tags</a:t>
            </a:r>
          </a:p>
          <a:p>
            <a:pPr>
              <a:lnSpc>
                <a:spcPct val="100000"/>
              </a:lnSpc>
              <a:spcBef>
                <a:spcPct val="20000"/>
              </a:spcBef>
              <a:defRPr/>
            </a:pPr>
            <a:endParaRPr lang="en-ZA" dirty="0" smtClean="0"/>
          </a:p>
          <a:p>
            <a:pPr>
              <a:lnSpc>
                <a:spcPct val="100000"/>
              </a:lnSpc>
              <a:spcBef>
                <a:spcPts val="3600"/>
              </a:spcBef>
              <a:defRPr/>
            </a:pPr>
            <a:r>
              <a:rPr lang="en-ZA" dirty="0" smtClean="0"/>
              <a:t>Sections: </a:t>
            </a:r>
            <a:r>
              <a:rPr lang="en-ZA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div</a:t>
            </a:r>
            <a:r>
              <a:rPr lang="en-ZA" dirty="0" smtClean="0"/>
              <a:t> and </a:t>
            </a:r>
            <a:r>
              <a:rPr lang="en-ZA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span</a:t>
            </a:r>
            <a:endParaRPr lang="en-US" dirty="0" smtClean="0"/>
          </a:p>
        </p:txBody>
      </p:sp>
      <p:sp>
        <p:nvSpPr>
          <p:cNvPr id="869380" name="Rectangle 4"/>
          <p:cNvSpPr>
            <a:spLocks noChangeArrowheads="1"/>
          </p:cNvSpPr>
          <p:nvPr/>
        </p:nvSpPr>
        <p:spPr bwMode="auto">
          <a:xfrm>
            <a:off x="755651" y="3967270"/>
            <a:ext cx="7626350" cy="75713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&lt;p&gt;This is my first paragraph&lt;/p&gt;</a:t>
            </a: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&lt;p&gt;This is my second paragraph&lt;/p&gt;</a:t>
            </a:r>
          </a:p>
        </p:txBody>
      </p:sp>
      <p:sp>
        <p:nvSpPr>
          <p:cNvPr id="869381" name="Rectangle 5"/>
          <p:cNvSpPr>
            <a:spLocks noChangeArrowheads="1"/>
          </p:cNvSpPr>
          <p:nvPr/>
        </p:nvSpPr>
        <p:spPr bwMode="auto">
          <a:xfrm>
            <a:off x="755651" y="1847671"/>
            <a:ext cx="7626350" cy="12003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&lt;h1&gt;Heading 1&lt;/h1&gt;</a:t>
            </a:r>
            <a:endParaRPr lang="en-US" sz="24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&lt;h2&gt;Sub heading 2&lt;/h2&gt;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&lt;h3&gt;Sub heading 3&lt;/h3&gt;</a:t>
            </a:r>
            <a:endParaRPr lang="en-US" sz="24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69382" name="Rectangle 6"/>
          <p:cNvSpPr>
            <a:spLocks noChangeArrowheads="1"/>
          </p:cNvSpPr>
          <p:nvPr/>
        </p:nvSpPr>
        <p:spPr bwMode="auto">
          <a:xfrm>
            <a:off x="755651" y="5567470"/>
            <a:ext cx="7626350" cy="75713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align="center" style=</a:t>
            </a: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"background: skyblue"&gt;This is a div&lt;/div&gt;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466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304800"/>
            <a:ext cx="7086600" cy="914400"/>
          </a:xfrm>
        </p:spPr>
        <p:txBody>
          <a:bodyPr/>
          <a:lstStyle/>
          <a:p>
            <a:pPr>
              <a:defRPr/>
            </a:pPr>
            <a:r>
              <a:rPr lang="en-US" sz="3800" dirty="0" smtClean="0"/>
              <a:t>Headings and Paragraphs – Example </a:t>
            </a:r>
            <a:endParaRPr lang="bg-BG" sz="3800" dirty="0" smtClean="0"/>
          </a:p>
        </p:txBody>
      </p:sp>
      <p:sp>
        <p:nvSpPr>
          <p:cNvPr id="830468" name="Rectangle 4"/>
          <p:cNvSpPr>
            <a:spLocks noChangeArrowheads="1"/>
          </p:cNvSpPr>
          <p:nvPr/>
        </p:nvSpPr>
        <p:spPr bwMode="auto">
          <a:xfrm>
            <a:off x="612775" y="1304865"/>
            <a:ext cx="7920038" cy="532453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head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&lt;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title&gt;Headings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and paragraphs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&lt;/title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head&gt;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body&gt;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h1&gt;Heading 1&lt;/h1&gt;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h2&gt;Sub heading 2&lt;/h2&gt;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h3&gt;Sub heading 3&lt;/h3&gt;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sz="2000" b="1" noProof="1" smtClean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&lt;p&gt;This is my first paragraph&lt;/p&gt;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&lt;p&gt;This is my second paragraph&lt;/p&gt;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sz="2000" b="1" noProof="1" smtClean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align="center"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style="background:skyblue"&gt;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 is a div&lt;/div&gt;	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body&gt;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  <p:sp>
        <p:nvSpPr>
          <p:cNvPr id="6" name="Rectangle 5"/>
          <p:cNvSpPr/>
          <p:nvPr/>
        </p:nvSpPr>
        <p:spPr>
          <a:xfrm>
            <a:off x="6096000" y="1219200"/>
            <a:ext cx="2436813" cy="579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2575" indent="-282575" eaLnBrk="0" hangingPunct="0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282575" algn="l"/>
              </a:tabLst>
            </a:pPr>
            <a:r>
              <a:rPr lang="en-US" sz="2800" b="1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headings.html</a:t>
            </a:r>
            <a:endParaRPr lang="en-US" sz="2800" b="1" dirty="0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612775" y="1304865"/>
            <a:ext cx="7920038" cy="532453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head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&lt;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title&gt;Headings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and paragraphs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&lt;/title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head&gt;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body&gt;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h1&gt;Heading 1&lt;/h1&gt;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h2&gt;Sub heading 2&lt;/h2&gt;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h3&gt;Sub heading 3&lt;/h3&gt;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sz="2000" b="1" noProof="1" smtClean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&lt;p&gt;This is my first paragraph&lt;/p&gt;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&lt;p&gt;This is my second paragraph&lt;/p&gt;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sz="2000" b="1" noProof="1" smtClean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align="center"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style="background:skyblue"&gt;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 is a div&lt;/div&gt;	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body&gt;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  <p:sp>
        <p:nvSpPr>
          <p:cNvPr id="830466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304800"/>
            <a:ext cx="7086600" cy="914400"/>
          </a:xfrm>
        </p:spPr>
        <p:txBody>
          <a:bodyPr/>
          <a:lstStyle/>
          <a:p>
            <a:pPr>
              <a:defRPr/>
            </a:pPr>
            <a:r>
              <a:rPr lang="en-US" sz="3800" dirty="0" smtClean="0"/>
              <a:t>Headings and Paragraphs – Example (2)</a:t>
            </a:r>
            <a:endParaRPr lang="bg-BG" sz="3800" dirty="0" smtClean="0"/>
          </a:p>
        </p:txBody>
      </p:sp>
      <p:sp>
        <p:nvSpPr>
          <p:cNvPr id="5" name="Rectangle 4"/>
          <p:cNvSpPr/>
          <p:nvPr/>
        </p:nvSpPr>
        <p:spPr>
          <a:xfrm>
            <a:off x="6096000" y="1219200"/>
            <a:ext cx="2436813" cy="579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2575" indent="-282575" eaLnBrk="0" hangingPunct="0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282575" algn="l"/>
              </a:tabLst>
            </a:pPr>
            <a:r>
              <a:rPr lang="en-US" sz="2800" b="1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headings.html</a:t>
            </a:r>
            <a:endParaRPr lang="en-US" sz="2800" b="1" dirty="0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/>
            </a:endParaRPr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15006" y="2286000"/>
            <a:ext cx="3590794" cy="429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9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WWW?</a:t>
            </a:r>
            <a:endParaRPr lang="bg-BG" dirty="0"/>
          </a:p>
        </p:txBody>
      </p:sp>
      <p:sp>
        <p:nvSpPr>
          <p:cNvPr id="4659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WWW =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World Wide Web</a:t>
            </a:r>
            <a:r>
              <a:rPr lang="en-US" dirty="0" smtClean="0"/>
              <a:t> = Web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 smtClean="0"/>
              <a:t>Global distributed information space </a:t>
            </a:r>
            <a:r>
              <a:rPr lang="en-US" dirty="0"/>
              <a:t>in Internet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A service in Internet (like E-mail, DNS, ...)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 set of documents (and other resources) located on different Internet servers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Accessed through standard protocols like HTTP, HTTPS and FTP by their URL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Web servers</a:t>
            </a:r>
            <a:r>
              <a:rPr lang="en-US" dirty="0"/>
              <a:t> provide Web content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Web browsers</a:t>
            </a:r>
            <a:r>
              <a:rPr lang="en-US" dirty="0"/>
              <a:t> display the </a:t>
            </a:r>
            <a:r>
              <a:rPr lang="en-US" dirty="0" smtClean="0"/>
              <a:t>Web content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610600" y="6553200"/>
            <a:ext cx="457200" cy="228600"/>
          </a:xfr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3600" smtClean="0"/>
              <a:t>The </a:t>
            </a:r>
            <a:r>
              <a:rPr lang="en-US" sz="3600" noProof="1" smtClean="0"/>
              <a:t>&lt;</a:t>
            </a:r>
            <a:r>
              <a:rPr lang="en-US" sz="3600" smtClean="0"/>
              <a:t>!</a:t>
            </a:r>
            <a:r>
              <a:rPr lang="en-US" sz="3600" noProof="1" smtClean="0"/>
              <a:t>doctype&gt;</a:t>
            </a:r>
            <a:r>
              <a:rPr lang="en-US" sz="3600" smtClean="0"/>
              <a:t> Declaration</a:t>
            </a:r>
            <a:endParaRPr lang="en-US" sz="3600" noProof="1" smtClean="0"/>
          </a:p>
        </p:txBody>
      </p:sp>
      <p:sp>
        <p:nvSpPr>
          <p:cNvPr id="8806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838200"/>
            <a:ext cx="8686800" cy="5791200"/>
          </a:xfrm>
        </p:spPr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sz="3000" dirty="0" smtClean="0"/>
              <a:t>Beginning of HTML document must have a document type declaration</a:t>
            </a:r>
          </a:p>
          <a:p>
            <a:pPr lvl="1">
              <a:lnSpc>
                <a:spcPct val="100000"/>
              </a:lnSpc>
              <a:defRPr/>
            </a:pPr>
            <a:r>
              <a:rPr lang="en-US" sz="2800" dirty="0" smtClean="0"/>
              <a:t>It tells Web browsers how to handle the version of HTML you are writing</a:t>
            </a:r>
          </a:p>
          <a:p>
            <a:pPr lvl="1">
              <a:lnSpc>
                <a:spcPct val="100000"/>
              </a:lnSpc>
              <a:defRPr/>
            </a:pPr>
            <a:r>
              <a:rPr lang="en-US" sz="2800" dirty="0" smtClean="0"/>
              <a:t>Possible versions: HTML 2.0, HTML 3.2, HTML 4.01, XHTML 1.0, XHTML 1.1, …</a:t>
            </a:r>
          </a:p>
          <a:p>
            <a:pPr>
              <a:lnSpc>
                <a:spcPct val="100000"/>
              </a:lnSpc>
              <a:defRPr/>
            </a:pPr>
            <a:r>
              <a:rPr lang="en-US" sz="3000" dirty="0" smtClean="0"/>
              <a:t>Example:</a:t>
            </a:r>
            <a:endParaRPr lang="en-US" sz="3000" b="0" dirty="0" smtClean="0">
              <a:solidFill>
                <a:srgbClr val="42679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ourier New" pitchFamily="49" charset="0"/>
            </a:endParaRPr>
          </a:p>
          <a:p>
            <a:pPr>
              <a:lnSpc>
                <a:spcPct val="100000"/>
              </a:lnSpc>
              <a:defRPr/>
            </a:pPr>
            <a:endParaRPr lang="en-US" sz="3000" dirty="0" smtClean="0"/>
          </a:p>
          <a:p>
            <a:pPr lvl="1">
              <a:lnSpc>
                <a:spcPct val="100000"/>
              </a:lnSpc>
              <a:defRPr/>
            </a:pPr>
            <a:r>
              <a:rPr lang="en-US" sz="2800" dirty="0" smtClean="0"/>
              <a:t>See </a:t>
            </a:r>
            <a:r>
              <a:rPr lang="en-US" sz="2800" dirty="0" smtClean="0">
                <a:hlinkClick r:id="rId3"/>
              </a:rPr>
              <a:t>http://www.w3.org/QA/2002/04/Web-Quality</a:t>
            </a:r>
            <a:r>
              <a:rPr lang="en-US" sz="2800" dirty="0" smtClean="0"/>
              <a:t> for a list of possible </a:t>
            </a:r>
            <a:r>
              <a:rPr lang="en-US" sz="2800" noProof="1" smtClean="0"/>
              <a:t>doctypes</a:t>
            </a:r>
          </a:p>
        </p:txBody>
      </p:sp>
      <p:sp>
        <p:nvSpPr>
          <p:cNvPr id="880644" name="Rectangle 4"/>
          <p:cNvSpPr>
            <a:spLocks noChangeArrowheads="1"/>
          </p:cNvSpPr>
          <p:nvPr/>
        </p:nvSpPr>
        <p:spPr bwMode="auto">
          <a:xfrm>
            <a:off x="538164" y="4495800"/>
            <a:ext cx="7996236" cy="59093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&lt;!DOCTYPE html PUBLIC "-//W3C//DTD XHTML 1.0 Transitional//EN" "http://www.w3.org/TR/xhtml1/DTD/xhtml1-transitional.dtd"&gt;</a:t>
            </a:r>
            <a:endParaRPr lang="en-US" sz="18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HTML vs. XHTML</a:t>
            </a:r>
            <a:endParaRPr lang="bg-BG" dirty="0" smtClean="0"/>
          </a:p>
        </p:txBody>
      </p:sp>
      <p:sp>
        <p:nvSpPr>
          <p:cNvPr id="10536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990600"/>
            <a:ext cx="8686800" cy="5715000"/>
          </a:xfrm>
        </p:spPr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dirty="0" smtClean="0"/>
              <a:t>XHTML is more strict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All tags must be properly nested (HTML allows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&lt;b&gt;&lt;i&gt;text&lt;/b&gt;&lt;/i&gt;</a:t>
            </a:r>
            <a:r>
              <a:rPr lang="en-US" dirty="0" smtClean="0"/>
              <a:t>)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All tags and attribute names must be written in lower case, attribute values must be in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" "</a:t>
            </a:r>
            <a:r>
              <a:rPr lang="en-US" dirty="0" smtClean="0"/>
              <a:t> (HTML allows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' '</a:t>
            </a:r>
            <a:r>
              <a:rPr lang="en-US" dirty="0" smtClean="0"/>
              <a:t>)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All tags must be closed (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br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/&gt;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img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/&gt;</a:t>
            </a:r>
            <a:r>
              <a:rPr lang="en-US" dirty="0" smtClean="0"/>
              <a:t>) while HTML allows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br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&gt;</a:t>
            </a:r>
            <a:r>
              <a:rPr lang="en-US" dirty="0" smtClean="0"/>
              <a:t> and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&lt;img&gt;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XHTML allows only one root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&lt;html&gt;</a:t>
            </a:r>
            <a:r>
              <a:rPr lang="en-US" dirty="0" smtClean="0"/>
              <a:t> element (HTML allows more than one)</a:t>
            </a:r>
            <a:endParaRPr lang="bg-BG" dirty="0" smtClean="0"/>
          </a:p>
        </p:txBody>
      </p:sp>
    </p:spTree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XHTML vs. HTML (2)</a:t>
            </a:r>
            <a:endParaRPr lang="bg-BG" dirty="0" smtClean="0"/>
          </a:p>
        </p:txBody>
      </p:sp>
      <p:sp>
        <p:nvSpPr>
          <p:cNvPr id="10547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dirty="0" smtClean="0"/>
              <a:t>Many element attributes are deprecated in XHTML, most are moved to CSS </a:t>
            </a:r>
          </a:p>
          <a:p>
            <a:pPr>
              <a:lnSpc>
                <a:spcPct val="100000"/>
              </a:lnSpc>
              <a:defRPr/>
            </a:pPr>
            <a:r>
              <a:rPr lang="en-US" dirty="0" smtClean="0"/>
              <a:t>Attribute minimization is forbidden, e.g.</a:t>
            </a:r>
          </a:p>
          <a:p>
            <a:pPr>
              <a:lnSpc>
                <a:spcPct val="100000"/>
              </a:lnSpc>
              <a:defRPr/>
            </a:pPr>
            <a:endParaRPr lang="en-US" dirty="0" smtClean="0"/>
          </a:p>
          <a:p>
            <a:pPr>
              <a:lnSpc>
                <a:spcPct val="100000"/>
              </a:lnSpc>
              <a:defRPr/>
            </a:pPr>
            <a:endParaRPr lang="en-US" dirty="0" smtClean="0"/>
          </a:p>
          <a:p>
            <a:pPr>
              <a:lnSpc>
                <a:spcPct val="100000"/>
              </a:lnSpc>
              <a:defRPr/>
            </a:pPr>
            <a:endParaRPr lang="en-US" dirty="0" smtClean="0"/>
          </a:p>
          <a:p>
            <a:pPr>
              <a:lnSpc>
                <a:spcPct val="100000"/>
              </a:lnSpc>
              <a:defRPr/>
            </a:pPr>
            <a:r>
              <a:rPr lang="en-US" dirty="0" smtClean="0"/>
              <a:t>Browsers load XHTML faster than HTML and valid code faster than invalid</a:t>
            </a:r>
            <a:endParaRPr lang="bg-BG" dirty="0" smtClean="0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614364" y="3048000"/>
            <a:ext cx="7843836" cy="4247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&lt;input type="checkbox" checked&gt;</a:t>
            </a:r>
            <a:endParaRPr lang="en-US" sz="24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09600" y="4071068"/>
            <a:ext cx="7843836" cy="4247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&lt;input type="checkbox" checked="checked" /&gt;</a:t>
            </a:r>
            <a:endParaRPr lang="en-US" sz="24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rot="5400000">
            <a:off x="4344698" y="3771900"/>
            <a:ext cx="381000" cy="1588"/>
          </a:xfrm>
          <a:prstGeom prst="straightConnector1">
            <a:avLst/>
          </a:prstGeom>
          <a:ln w="31750">
            <a:solidFill>
              <a:schemeClr val="accent5">
                <a:lumMod val="20000"/>
                <a:lumOff val="8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6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HTML Structure</a:t>
            </a:r>
          </a:p>
        </p:txBody>
      </p:sp>
      <p:sp>
        <p:nvSpPr>
          <p:cNvPr id="8826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990600"/>
            <a:ext cx="8686800" cy="5715000"/>
          </a:xfrm>
        </p:spPr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sz="3000" dirty="0" smtClean="0"/>
              <a:t>HTML is comprised of elements called “tags”</a:t>
            </a:r>
            <a:endParaRPr lang="en-US" sz="3000" dirty="0" smtClean="0">
              <a:latin typeface="Courier New" pitchFamily="49" charset="0"/>
            </a:endParaRPr>
          </a:p>
          <a:p>
            <a:pPr lvl="1">
              <a:lnSpc>
                <a:spcPct val="100000"/>
              </a:lnSpc>
              <a:defRPr/>
            </a:pPr>
            <a:r>
              <a:rPr lang="en-US" sz="2800" dirty="0" smtClean="0"/>
              <a:t>Begins with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&lt;html&gt;</a:t>
            </a:r>
            <a:r>
              <a:rPr lang="en-US" sz="2800" dirty="0" smtClean="0"/>
              <a:t> and ends with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&lt;/html&gt;</a:t>
            </a:r>
          </a:p>
          <a:p>
            <a:pPr lvl="1">
              <a:lnSpc>
                <a:spcPct val="100000"/>
              </a:lnSpc>
              <a:defRPr/>
            </a:pPr>
            <a:r>
              <a:rPr lang="en-US" sz="2800" dirty="0" smtClean="0"/>
              <a:t>When writing XHTML, must define a namespace</a:t>
            </a:r>
            <a:endParaRPr lang="en-US" sz="2800" dirty="0" smtClean="0">
              <a:latin typeface="Courier New" pitchFamily="49" charset="0"/>
            </a:endParaRPr>
          </a:p>
          <a:p>
            <a:pPr>
              <a:lnSpc>
                <a:spcPct val="100000"/>
              </a:lnSpc>
              <a:defRPr/>
            </a:pPr>
            <a:endParaRPr lang="en-US" sz="2800" dirty="0" smtClean="0"/>
          </a:p>
          <a:p>
            <a:pPr>
              <a:lnSpc>
                <a:spcPct val="100000"/>
              </a:lnSpc>
              <a:defRPr/>
            </a:pPr>
            <a:r>
              <a:rPr lang="en-US" sz="2800" dirty="0" smtClean="0"/>
              <a:t>Tags are nested one inside another:</a:t>
            </a:r>
          </a:p>
          <a:p>
            <a:pPr>
              <a:lnSpc>
                <a:spcPct val="100000"/>
              </a:lnSpc>
              <a:defRPr/>
            </a:pPr>
            <a:endParaRPr lang="en-US" sz="2800" dirty="0" smtClean="0"/>
          </a:p>
          <a:p>
            <a:pPr>
              <a:lnSpc>
                <a:spcPct val="100000"/>
              </a:lnSpc>
              <a:defRPr/>
            </a:pPr>
            <a:r>
              <a:rPr lang="en-US" sz="2800" dirty="0" smtClean="0"/>
              <a:t>Tags have attributes:</a:t>
            </a:r>
          </a:p>
          <a:p>
            <a:pPr>
              <a:lnSpc>
                <a:spcPct val="100000"/>
              </a:lnSpc>
              <a:defRPr/>
            </a:pPr>
            <a:endParaRPr lang="en-US" sz="2800" dirty="0" smtClean="0"/>
          </a:p>
          <a:p>
            <a:pPr>
              <a:lnSpc>
                <a:spcPct val="100000"/>
              </a:lnSpc>
              <a:defRPr/>
            </a:pPr>
            <a:r>
              <a:rPr lang="en-US" sz="2800" dirty="0" smtClean="0"/>
              <a:t>HTML describes structure using two main sections: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&lt;head&gt;</a:t>
            </a:r>
            <a:r>
              <a:rPr lang="en-US" sz="2800" dirty="0" smtClean="0"/>
              <a:t> and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&lt;body&gt;</a:t>
            </a:r>
          </a:p>
        </p:txBody>
      </p:sp>
      <p:sp>
        <p:nvSpPr>
          <p:cNvPr id="882692" name="Rectangle 4"/>
          <p:cNvSpPr>
            <a:spLocks noChangeArrowheads="1"/>
          </p:cNvSpPr>
          <p:nvPr/>
        </p:nvSpPr>
        <p:spPr bwMode="auto">
          <a:xfrm>
            <a:off x="615952" y="2775668"/>
            <a:ext cx="7918448" cy="4247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 xmlns="http://www.w3.org/1999/xhtml"&gt;</a:t>
            </a:r>
          </a:p>
        </p:txBody>
      </p:sp>
      <p:sp>
        <p:nvSpPr>
          <p:cNvPr id="882693" name="Rectangle 5"/>
          <p:cNvSpPr>
            <a:spLocks noChangeArrowheads="1"/>
          </p:cNvSpPr>
          <p:nvPr/>
        </p:nvSpPr>
        <p:spPr bwMode="auto">
          <a:xfrm>
            <a:off x="615952" y="3994868"/>
            <a:ext cx="7918448" cy="4247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 &lt;head&gt;&lt;/head&gt; &lt;body&gt;&lt;/body&gt; &lt;/html&gt;</a:t>
            </a:r>
            <a:endParaRPr lang="en-US" sz="24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82694" name="Rectangle 6"/>
          <p:cNvSpPr>
            <a:spLocks noChangeArrowheads="1"/>
          </p:cNvSpPr>
          <p:nvPr/>
        </p:nvSpPr>
        <p:spPr bwMode="auto">
          <a:xfrm>
            <a:off x="615952" y="5137868"/>
            <a:ext cx="7918448" cy="4247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&lt;img src="logo.jpg" alt="logo" /&gt;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738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76200"/>
            <a:ext cx="7086600" cy="8382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The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&lt;head&gt;</a:t>
            </a:r>
            <a:r>
              <a:rPr lang="en-US" dirty="0" smtClean="0"/>
              <a:t> Section</a:t>
            </a:r>
          </a:p>
        </p:txBody>
      </p:sp>
      <p:sp>
        <p:nvSpPr>
          <p:cNvPr id="8847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914400"/>
            <a:ext cx="8686800" cy="5791200"/>
          </a:xfrm>
        </p:spPr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sz="2800" dirty="0" smtClean="0"/>
              <a:t>Contains information that doesn’t show directly on the viewable page</a:t>
            </a:r>
          </a:p>
          <a:p>
            <a:pPr>
              <a:lnSpc>
                <a:spcPct val="100000"/>
              </a:lnSpc>
              <a:defRPr/>
            </a:pPr>
            <a:r>
              <a:rPr lang="en-US" sz="2800" dirty="0" smtClean="0"/>
              <a:t>Starts after the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&lt;!</a:t>
            </a:r>
            <a:r>
              <a:rPr lang="en-US" sz="2800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doctype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&gt;</a:t>
            </a:r>
            <a:r>
              <a:rPr lang="en-US" sz="2800" dirty="0" smtClean="0"/>
              <a:t> declaration</a:t>
            </a:r>
          </a:p>
          <a:p>
            <a:pPr>
              <a:lnSpc>
                <a:spcPct val="100000"/>
              </a:lnSpc>
              <a:defRPr/>
            </a:pPr>
            <a:r>
              <a:rPr lang="en-US" sz="2800" dirty="0" smtClean="0"/>
              <a:t>Begins with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&lt;head&gt;</a:t>
            </a:r>
            <a:r>
              <a:rPr lang="en-US" sz="2800" dirty="0" smtClean="0"/>
              <a:t> and ends with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&lt;/head&gt;</a:t>
            </a:r>
          </a:p>
          <a:p>
            <a:pPr>
              <a:lnSpc>
                <a:spcPct val="100000"/>
              </a:lnSpc>
              <a:defRPr/>
            </a:pPr>
            <a:r>
              <a:rPr lang="en-US" sz="2800" dirty="0" smtClean="0"/>
              <a:t>Contains mandatory single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&lt;title&gt;</a:t>
            </a:r>
            <a:r>
              <a:rPr lang="en-US" sz="2800" dirty="0" smtClean="0"/>
              <a:t> tag</a:t>
            </a:r>
          </a:p>
          <a:p>
            <a:pPr>
              <a:lnSpc>
                <a:spcPct val="100000"/>
              </a:lnSpc>
              <a:defRPr/>
            </a:pPr>
            <a:r>
              <a:rPr lang="en-US" sz="2800" dirty="0" smtClean="0"/>
              <a:t>Can contain multiple nested tags, e. g.:</a:t>
            </a:r>
          </a:p>
          <a:p>
            <a:pPr lvl="1">
              <a:lnSpc>
                <a:spcPct val="100000"/>
              </a:lnSpc>
              <a:defRPr/>
            </a:pPr>
            <a:r>
              <a:rPr lang="en-US" sz="26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&lt;meta&gt;</a:t>
            </a:r>
          </a:p>
          <a:p>
            <a:pPr lvl="1">
              <a:lnSpc>
                <a:spcPct val="100000"/>
              </a:lnSpc>
              <a:defRPr/>
            </a:pPr>
            <a:r>
              <a:rPr lang="en-US" sz="26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&lt;script&gt;</a:t>
            </a:r>
          </a:p>
          <a:p>
            <a:pPr lvl="1">
              <a:lnSpc>
                <a:spcPct val="100000"/>
              </a:lnSpc>
              <a:defRPr/>
            </a:pPr>
            <a:r>
              <a:rPr lang="en-US" sz="26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&lt;style&gt;</a:t>
            </a:r>
          </a:p>
          <a:p>
            <a:pPr lvl="1">
              <a:lnSpc>
                <a:spcPct val="100000"/>
              </a:lnSpc>
              <a:defRPr/>
            </a:pPr>
            <a:r>
              <a:rPr lang="en-US" sz="26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&lt;!– comments --&gt;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7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&lt;head&gt; Section: &lt;title&gt; tag</a:t>
            </a:r>
          </a:p>
        </p:txBody>
      </p:sp>
      <p:sp>
        <p:nvSpPr>
          <p:cNvPr id="8867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066800"/>
            <a:ext cx="8686800" cy="5562600"/>
          </a:xfrm>
        </p:spPr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sz="3000" dirty="0" smtClean="0"/>
              <a:t>Title should be placed between 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&lt;head&gt;</a:t>
            </a:r>
            <a:r>
              <a:rPr lang="en-US" sz="3000" dirty="0" smtClean="0"/>
              <a:t> and 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&lt;/head&gt;</a:t>
            </a:r>
            <a:r>
              <a:rPr lang="en-US" sz="3000" dirty="0" smtClean="0"/>
              <a:t> tags</a:t>
            </a:r>
          </a:p>
          <a:p>
            <a:pPr>
              <a:lnSpc>
                <a:spcPct val="100000"/>
              </a:lnSpc>
              <a:defRPr/>
            </a:pPr>
            <a:endParaRPr lang="en-US" sz="3000" dirty="0" smtClean="0"/>
          </a:p>
          <a:p>
            <a:pPr>
              <a:lnSpc>
                <a:spcPct val="100000"/>
              </a:lnSpc>
              <a:defRPr/>
            </a:pPr>
            <a:endParaRPr lang="en-US" sz="3000" dirty="0" smtClean="0"/>
          </a:p>
          <a:p>
            <a:pPr>
              <a:lnSpc>
                <a:spcPct val="100000"/>
              </a:lnSpc>
              <a:defRPr/>
            </a:pPr>
            <a:endParaRPr lang="en-US" sz="3000" dirty="0" smtClean="0"/>
          </a:p>
          <a:p>
            <a:pPr>
              <a:lnSpc>
                <a:spcPct val="100000"/>
              </a:lnSpc>
              <a:defRPr/>
            </a:pPr>
            <a:endParaRPr lang="en-US" sz="3000" dirty="0" smtClean="0"/>
          </a:p>
          <a:p>
            <a:pPr>
              <a:lnSpc>
                <a:spcPct val="100000"/>
              </a:lnSpc>
              <a:defRPr/>
            </a:pPr>
            <a:endParaRPr lang="en-US" sz="3000" dirty="0" smtClean="0"/>
          </a:p>
          <a:p>
            <a:pPr>
              <a:lnSpc>
                <a:spcPct val="100000"/>
              </a:lnSpc>
              <a:defRPr/>
            </a:pPr>
            <a:r>
              <a:rPr lang="en-US" sz="3000" dirty="0" smtClean="0"/>
              <a:t>Use to give a title to the Web page window</a:t>
            </a:r>
          </a:p>
          <a:p>
            <a:pPr>
              <a:lnSpc>
                <a:spcPct val="100000"/>
              </a:lnSpc>
              <a:defRPr/>
            </a:pPr>
            <a:r>
              <a:rPr lang="en-US" sz="3000" dirty="0" smtClean="0"/>
              <a:t>Search engines and people rely on titles</a:t>
            </a:r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" b="-1"/>
          <a:stretch/>
        </p:blipFill>
        <p:spPr bwMode="auto">
          <a:xfrm>
            <a:off x="2057400" y="3479799"/>
            <a:ext cx="5105400" cy="1473201"/>
          </a:xfrm>
          <a:prstGeom prst="roundRect">
            <a:avLst>
              <a:gd name="adj" fmla="val 6033"/>
            </a:avLst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615952" y="2187071"/>
            <a:ext cx="7842248" cy="10895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&lt;title&gt;</a:t>
            </a: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Telerik Academy – Winter Season 2009/2010</a:t>
            </a: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&lt;/title&gt;</a:t>
            </a:r>
            <a:endParaRPr lang="en-US" sz="24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8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&lt;head&gt; Section: &lt;meta&gt;</a:t>
            </a:r>
          </a:p>
        </p:txBody>
      </p:sp>
      <p:sp>
        <p:nvSpPr>
          <p:cNvPr id="8888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dirty="0" smtClean="0"/>
              <a:t>Meta tags additionally describe the content contained within the page</a:t>
            </a:r>
            <a:endParaRPr lang="en-US" sz="2000" b="0" dirty="0" smtClean="0">
              <a:solidFill>
                <a:srgbClr val="42679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ourier New" pitchFamily="49" charset="0"/>
            </a:endParaRPr>
          </a:p>
        </p:txBody>
      </p:sp>
      <p:sp>
        <p:nvSpPr>
          <p:cNvPr id="888836" name="Rectangle 4"/>
          <p:cNvSpPr>
            <a:spLocks noChangeArrowheads="1"/>
          </p:cNvSpPr>
          <p:nvPr/>
        </p:nvSpPr>
        <p:spPr bwMode="auto">
          <a:xfrm>
            <a:off x="609600" y="2420938"/>
            <a:ext cx="7924800" cy="292387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&lt;meta name="description" content="HTML 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tutorial"&gt;</a:t>
            </a: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&lt;meta name="keywords" content="html, web 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design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styles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&lt;meta name="author" content="Chris Brewer"&gt; 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&lt;meta http-equiv="refresh" content="5; </a:t>
            </a:r>
            <a:endParaRPr lang="en-US" sz="2200" b="1" noProof="1" smtClean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url=http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://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www.telerik.com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&lt;head&gt; Section: &lt;script&gt;</a:t>
            </a:r>
          </a:p>
        </p:txBody>
      </p:sp>
      <p:sp>
        <p:nvSpPr>
          <p:cNvPr id="8908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dirty="0" smtClean="0"/>
              <a:t>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&lt;script&gt;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&lt;/script&gt;</a:t>
            </a:r>
            <a:r>
              <a:rPr lang="en-US" dirty="0" smtClean="0"/>
              <a:t> tag is used to embed scripts into an HTML document</a:t>
            </a:r>
          </a:p>
          <a:p>
            <a:pPr>
              <a:lnSpc>
                <a:spcPct val="100000"/>
              </a:lnSpc>
              <a:defRPr/>
            </a:pPr>
            <a:r>
              <a:rPr lang="en-US" dirty="0" smtClean="0"/>
              <a:t>Script are executed in the client's Web browser</a:t>
            </a:r>
          </a:p>
          <a:p>
            <a:pPr>
              <a:lnSpc>
                <a:spcPct val="100000"/>
              </a:lnSpc>
              <a:defRPr/>
            </a:pPr>
            <a:r>
              <a:rPr lang="en-US" dirty="0" smtClean="0"/>
              <a:t>Supported client-side scripting languages: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JavaScript (it is not Java!)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VBScript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JScript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3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The &lt;script&gt; Tag – Example</a:t>
            </a:r>
            <a:endParaRPr lang="bg-BG" dirty="0" smtClean="0"/>
          </a:p>
        </p:txBody>
      </p:sp>
      <p:sp>
        <p:nvSpPr>
          <p:cNvPr id="955396" name="Rectangle 4"/>
          <p:cNvSpPr>
            <a:spLocks noChangeArrowheads="1"/>
          </p:cNvSpPr>
          <p:nvPr/>
        </p:nvSpPr>
        <p:spPr bwMode="auto">
          <a:xfrm>
            <a:off x="611188" y="1076265"/>
            <a:ext cx="7850187" cy="532453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&lt;head&gt;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title&gt;JavaScript Example&lt;/title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&lt;script type="text/javascript"&gt;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function sayHello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</a:t>
            </a: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document.write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"&lt;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p&gt;&lt;b&gt;Hello World!&lt;\/b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&gt;");</a:t>
            </a: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}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&lt;/script&gt;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&lt;/head&gt;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&lt;body&gt;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&lt;script type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"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text/javascript"&gt;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sayHello();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&lt;/script&gt;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&lt;/body&gt;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  <p:sp>
        <p:nvSpPr>
          <p:cNvPr id="6" name="Rectangle 5"/>
          <p:cNvSpPr/>
          <p:nvPr/>
        </p:nvSpPr>
        <p:spPr>
          <a:xfrm>
            <a:off x="5410200" y="1096754"/>
            <a:ext cx="3051174" cy="579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2575" indent="-282575" algn="r" eaLnBrk="0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282575" algn="l"/>
              </a:tabLst>
            </a:pPr>
            <a:r>
              <a:rPr lang="en-US" sz="2400" b="1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scripts-example.html</a:t>
            </a:r>
            <a:endParaRPr lang="en-US" sz="2400" b="1" dirty="0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14800" y="3962400"/>
            <a:ext cx="4486275" cy="2162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9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&lt;head&gt; Section: &lt;style&gt;</a:t>
            </a:r>
          </a:p>
        </p:txBody>
      </p:sp>
      <p:sp>
        <p:nvSpPr>
          <p:cNvPr id="8929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3850" y="1066801"/>
            <a:ext cx="8496300" cy="5505450"/>
          </a:xfrm>
        </p:spPr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sz="3000" dirty="0" smtClean="0"/>
              <a:t>The 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&lt;style&gt;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 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&lt;/style&gt;</a:t>
            </a:r>
            <a:r>
              <a:rPr lang="en-US" sz="3000" dirty="0" smtClean="0"/>
              <a:t> tag embeds formatting information (CSS styles) into a HTML page</a:t>
            </a:r>
          </a:p>
        </p:txBody>
      </p:sp>
      <p:sp>
        <p:nvSpPr>
          <p:cNvPr id="892933" name="Rectangle 5"/>
          <p:cNvSpPr>
            <a:spLocks noChangeArrowheads="1"/>
          </p:cNvSpPr>
          <p:nvPr/>
        </p:nvSpPr>
        <p:spPr bwMode="auto">
          <a:xfrm>
            <a:off x="609600" y="2286000"/>
            <a:ext cx="7881936" cy="409342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&lt;head&gt;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&lt;style type="text/css"&gt;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 { 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font-size: 12pt; line-height: 12pt }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p:first-letter { font-size: 200%; float: left }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span { 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text-transform: uppercase }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&lt;/style&gt;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&lt;/head&gt;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&lt;body&gt;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&lt;p&gt;Styles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demo.&lt;/p&gt;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span&gt;Test uppercase&lt;/span&gt;.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&lt;/body&gt;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  <p:sp>
        <p:nvSpPr>
          <p:cNvPr id="7" name="Rectangle 6"/>
          <p:cNvSpPr/>
          <p:nvPr/>
        </p:nvSpPr>
        <p:spPr>
          <a:xfrm>
            <a:off x="4800600" y="2209800"/>
            <a:ext cx="3733800" cy="5390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2575" indent="-282575" algn="r" eaLnBrk="0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282575" algn="l"/>
              </a:tabLst>
            </a:pPr>
            <a:r>
              <a:rPr lang="en-US" sz="2400" b="1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style-example.html</a:t>
            </a:r>
            <a:endParaRPr lang="en-US" sz="2400" b="1" dirty="0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94006" y="4332714"/>
            <a:ext cx="3716594" cy="213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94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228600" y="914401"/>
            <a:ext cx="8610600" cy="5754688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en-US" sz="3000" dirty="0"/>
              <a:t>Structural components</a:t>
            </a:r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en-US" sz="2800" dirty="0"/>
              <a:t>Internet – provides data transfer based on TCP and HTTP protocols</a:t>
            </a:r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en-US" sz="2800" dirty="0"/>
              <a:t>Clients (Web browsers) – display Web content</a:t>
            </a:r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en-US" sz="2800" dirty="0"/>
              <a:t>Web servers – Apache, IIS, </a:t>
            </a:r>
            <a:r>
              <a:rPr lang="en-US" sz="2800" dirty="0" smtClean="0"/>
              <a:t>Tomcat, etc.</a:t>
            </a:r>
            <a:endParaRPr lang="en-US" sz="2800" dirty="0"/>
          </a:p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en-US" sz="3000" dirty="0"/>
              <a:t>Semantic components</a:t>
            </a:r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H</a:t>
            </a:r>
            <a:r>
              <a:rPr lang="en-US" sz="2800" dirty="0"/>
              <a:t>yper </a:t>
            </a: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</a:t>
            </a:r>
            <a:r>
              <a:rPr lang="en-US" sz="2800" dirty="0"/>
              <a:t>ext </a:t>
            </a: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</a:t>
            </a:r>
            <a:r>
              <a:rPr lang="en-US" sz="2800" dirty="0"/>
              <a:t>ransfer </a:t>
            </a: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P</a:t>
            </a:r>
            <a:r>
              <a:rPr lang="en-US" sz="2800" dirty="0"/>
              <a:t>rotocol (</a:t>
            </a: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HTTP</a:t>
            </a:r>
            <a:r>
              <a:rPr lang="en-US" sz="2800" dirty="0"/>
              <a:t>)</a:t>
            </a:r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H</a:t>
            </a:r>
            <a:r>
              <a:rPr lang="en-US" sz="2800" dirty="0"/>
              <a:t>yper </a:t>
            </a: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</a:t>
            </a:r>
            <a:r>
              <a:rPr lang="en-US" sz="2800" dirty="0"/>
              <a:t>ext </a:t>
            </a: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M</a:t>
            </a:r>
            <a:r>
              <a:rPr lang="en-US" sz="2800" dirty="0"/>
              <a:t>arkup </a:t>
            </a: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L</a:t>
            </a:r>
            <a:r>
              <a:rPr lang="en-US" sz="2800" dirty="0"/>
              <a:t>anguage (</a:t>
            </a: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HTML</a:t>
            </a:r>
            <a:r>
              <a:rPr lang="en-US" sz="2800" dirty="0"/>
              <a:t>)</a:t>
            </a:r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U</a:t>
            </a:r>
            <a:r>
              <a:rPr lang="en-US" sz="2800" dirty="0"/>
              <a:t>niform </a:t>
            </a: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R</a:t>
            </a:r>
            <a:r>
              <a:rPr lang="en-US" sz="2800" dirty="0"/>
              <a:t>esource </a:t>
            </a: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L</a:t>
            </a:r>
            <a:r>
              <a:rPr lang="en-US" sz="2800" dirty="0"/>
              <a:t>ocator (</a:t>
            </a: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URL</a:t>
            </a:r>
            <a:r>
              <a:rPr lang="en-US" sz="2800" dirty="0"/>
              <a:t>) </a:t>
            </a:r>
          </a:p>
          <a:p>
            <a:pPr lvl="2">
              <a:lnSpc>
                <a:spcPct val="100000"/>
              </a:lnSpc>
              <a:spcBef>
                <a:spcPts val="300"/>
              </a:spcBef>
            </a:pPr>
            <a:r>
              <a:rPr lang="en-US" sz="26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U</a:t>
            </a:r>
            <a:r>
              <a:rPr lang="en-US" sz="2600" dirty="0"/>
              <a:t>niform </a:t>
            </a:r>
            <a:r>
              <a:rPr lang="en-US" sz="26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R</a:t>
            </a:r>
            <a:r>
              <a:rPr lang="en-US" sz="2600" dirty="0"/>
              <a:t>esource </a:t>
            </a:r>
            <a:r>
              <a:rPr lang="en-US" sz="26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I</a:t>
            </a:r>
            <a:r>
              <a:rPr lang="en-US" sz="2600" dirty="0"/>
              <a:t>dentifiers (</a:t>
            </a:r>
            <a:r>
              <a:rPr lang="en-US" sz="26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URIs</a:t>
            </a:r>
            <a:r>
              <a:rPr lang="en-US" sz="2600" dirty="0"/>
              <a:t>)</a:t>
            </a:r>
          </a:p>
        </p:txBody>
      </p:sp>
      <p:sp>
        <p:nvSpPr>
          <p:cNvPr id="466947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WWW Components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610600" y="6553200"/>
            <a:ext cx="457200" cy="228600"/>
          </a:xfr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9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Comments: &lt;!-- --&gt; Tag</a:t>
            </a:r>
          </a:p>
        </p:txBody>
      </p:sp>
      <p:sp>
        <p:nvSpPr>
          <p:cNvPr id="8949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3850" y="990600"/>
            <a:ext cx="8496300" cy="5534025"/>
          </a:xfrm>
        </p:spPr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dirty="0" smtClean="0"/>
              <a:t>Comments can exist anywhere between 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&lt;html&gt;&lt;/html&gt;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 </a:t>
            </a:r>
            <a:r>
              <a:rPr lang="en-US" dirty="0" smtClean="0"/>
              <a:t>tags</a:t>
            </a:r>
          </a:p>
          <a:p>
            <a:pPr>
              <a:lnSpc>
                <a:spcPct val="100000"/>
              </a:lnSpc>
              <a:defRPr/>
            </a:pPr>
            <a:r>
              <a:rPr lang="en-US" dirty="0" smtClean="0"/>
              <a:t>Comments start with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&lt;!--</a:t>
            </a:r>
            <a:r>
              <a:rPr lang="en-US" dirty="0" smtClean="0"/>
              <a:t> and end with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--&gt;</a:t>
            </a:r>
          </a:p>
        </p:txBody>
      </p:sp>
      <p:sp>
        <p:nvSpPr>
          <p:cNvPr id="894980" name="Rectangle 4"/>
          <p:cNvSpPr>
            <a:spLocks noChangeArrowheads="1"/>
          </p:cNvSpPr>
          <p:nvPr/>
        </p:nvSpPr>
        <p:spPr bwMode="auto">
          <a:xfrm>
            <a:off x="612775" y="2895600"/>
            <a:ext cx="7921625" cy="278210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i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&lt;!–- BASD Logo </a:t>
            </a:r>
            <a:r>
              <a:rPr lang="en-US" sz="2000" b="1" i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(it </a:t>
            </a:r>
            <a:r>
              <a:rPr lang="en-US" sz="2000" b="1" i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 </a:t>
            </a:r>
            <a:r>
              <a:rPr lang="en-US" sz="2000" b="1" i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 GIF </a:t>
            </a:r>
            <a:r>
              <a:rPr lang="en-US" sz="2000" b="1" i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file with transparent background) --&gt;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&lt;img src="logo.gif" alt="BASD Logo"&gt;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i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&lt;!–- Hyperlink to BASD official Web site --&gt;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href="http://www.devbg.org/"&gt;BASD Home&lt;/a&gt;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i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&lt;!–- Show the news table --&gt;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&lt;table class="newstable"&gt;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...</a:t>
            </a: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&lt;body&gt; Section: Introduction</a:t>
            </a:r>
          </a:p>
        </p:txBody>
      </p:sp>
      <p:sp>
        <p:nvSpPr>
          <p:cNvPr id="901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143000"/>
            <a:ext cx="8694738" cy="5486399"/>
          </a:xfrm>
        </p:spPr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dirty="0" smtClean="0"/>
              <a:t>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&lt;body&gt;</a:t>
            </a:r>
            <a:r>
              <a:rPr lang="en-US" dirty="0" smtClean="0"/>
              <a:t> section describes the viewable portion of the page</a:t>
            </a:r>
          </a:p>
          <a:p>
            <a:pPr>
              <a:lnSpc>
                <a:spcPct val="100000"/>
              </a:lnSpc>
              <a:defRPr/>
            </a:pPr>
            <a:r>
              <a:rPr lang="en-US" dirty="0" smtClean="0"/>
              <a:t>Starts after 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&lt;head&gt;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&lt;/head&gt;</a:t>
            </a:r>
            <a:r>
              <a:rPr lang="en-US" dirty="0" smtClean="0"/>
              <a:t> section</a:t>
            </a:r>
          </a:p>
          <a:p>
            <a:pPr>
              <a:lnSpc>
                <a:spcPct val="100000"/>
              </a:lnSpc>
              <a:defRPr/>
            </a:pPr>
            <a:r>
              <a:rPr lang="en-US" dirty="0" smtClean="0"/>
              <a:t>Begins with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&lt;body&gt;</a:t>
            </a:r>
            <a:r>
              <a:rPr lang="en-US" dirty="0" smtClean="0"/>
              <a:t> and ends with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&lt;/body&gt;</a:t>
            </a:r>
          </a:p>
        </p:txBody>
      </p:sp>
      <p:sp>
        <p:nvSpPr>
          <p:cNvPr id="901124" name="Rectangle 4"/>
          <p:cNvSpPr>
            <a:spLocks noChangeArrowheads="1"/>
          </p:cNvSpPr>
          <p:nvPr/>
        </p:nvSpPr>
        <p:spPr bwMode="auto">
          <a:xfrm>
            <a:off x="612775" y="3657600"/>
            <a:ext cx="7921625" cy="280076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&lt;head&gt;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&lt;title&gt;Test page&lt;/title&gt;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&lt;/head&gt;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&lt;body&gt;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This is the Web page body!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&lt;/body&gt;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170" name="Rectangle 2"/>
          <p:cNvSpPr>
            <a:spLocks noGrp="1" noChangeArrowheads="1"/>
          </p:cNvSpPr>
          <p:nvPr>
            <p:ph type="title"/>
          </p:nvPr>
        </p:nvSpPr>
        <p:spPr/>
        <p:txBody>
          <a:bodyPr anchor="ctr" anchorCtr="0">
            <a:noAutofit/>
          </a:bodyPr>
          <a:lstStyle/>
          <a:p>
            <a:pPr>
              <a:lnSpc>
                <a:spcPts val="4000"/>
              </a:lnSpc>
              <a:defRPr/>
            </a:pPr>
            <a:r>
              <a:rPr lang="en-US" sz="4000" dirty="0" smtClean="0"/>
              <a:t>&lt;body&gt; Section: Attributes</a:t>
            </a:r>
          </a:p>
        </p:txBody>
      </p:sp>
      <p:sp>
        <p:nvSpPr>
          <p:cNvPr id="90317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28600" y="1066800"/>
            <a:ext cx="8716962" cy="5241925"/>
          </a:xfrm>
        </p:spPr>
        <p:txBody>
          <a:bodyPr/>
          <a:lstStyle/>
          <a:p>
            <a:pPr>
              <a:spcBef>
                <a:spcPts val="600"/>
              </a:spcBef>
              <a:spcAft>
                <a:spcPts val="600"/>
              </a:spcAft>
              <a:defRPr/>
            </a:pPr>
            <a:r>
              <a:rPr lang="en-US" dirty="0" smtClean="0"/>
              <a:t>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&lt;body&gt;</a:t>
            </a:r>
            <a:r>
              <a:rPr lang="en-US" dirty="0" smtClean="0"/>
              <a:t> tag has the following attributes: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/>
            </a:pPr>
            <a:endParaRPr lang="en-US" dirty="0" smtClean="0"/>
          </a:p>
          <a:p>
            <a:pPr>
              <a:spcBef>
                <a:spcPts val="600"/>
              </a:spcBef>
              <a:spcAft>
                <a:spcPts val="600"/>
              </a:spcAft>
              <a:defRPr/>
            </a:pPr>
            <a:endParaRPr lang="en-US" dirty="0" smtClean="0"/>
          </a:p>
          <a:p>
            <a:pPr>
              <a:spcBef>
                <a:spcPts val="600"/>
              </a:spcBef>
              <a:spcAft>
                <a:spcPts val="600"/>
              </a:spcAft>
              <a:defRPr/>
            </a:pPr>
            <a:endParaRPr lang="en-US" dirty="0" smtClean="0"/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  <a:defRPr/>
            </a:pPr>
            <a:endParaRPr lang="en-US" dirty="0" smtClean="0"/>
          </a:p>
          <a:p>
            <a:pPr>
              <a:spcBef>
                <a:spcPts val="2400"/>
              </a:spcBef>
              <a:spcAft>
                <a:spcPts val="600"/>
              </a:spcAft>
              <a:defRPr/>
            </a:pPr>
            <a:r>
              <a:rPr lang="en-US" dirty="0" smtClean="0"/>
              <a:t>Example:</a:t>
            </a:r>
          </a:p>
        </p:txBody>
      </p:sp>
      <p:graphicFrame>
        <p:nvGraphicFramePr>
          <p:cNvPr id="903213" name="Group 45"/>
          <p:cNvGraphicFramePr>
            <a:graphicFrameLocks noGrp="1"/>
          </p:cNvGraphicFramePr>
          <p:nvPr>
            <p:ph sz="half" idx="2"/>
          </p:nvPr>
        </p:nvGraphicFramePr>
        <p:xfrm>
          <a:off x="838200" y="1828799"/>
          <a:ext cx="7391400" cy="2438401"/>
        </p:xfrm>
        <a:graphic>
          <a:graphicData uri="http://schemas.openxmlformats.org/drawingml/2006/table">
            <a:tbl>
              <a:tblPr/>
              <a:tblGrid>
                <a:gridCol w="2027870"/>
                <a:gridCol w="3762766"/>
                <a:gridCol w="1600764"/>
              </a:tblGrid>
              <a:tr h="46729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background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  <a:cs typeface="Times New Roman" pitchFamily="18" charset="0"/>
                        </a:rPr>
                        <a:t>Background image file</a:t>
                      </a:r>
                      <a:endParaRPr kumimoji="1" lang="en-US" sz="2400" b="1" i="0" u="none" strike="noStrike" cap="none" normalizeH="0" baseline="0" noProof="1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=</a:t>
                      </a: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"</a:t>
                      </a:r>
                      <a:r>
                        <a:rPr kumimoji="1" lang="en-US" sz="24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URL</a:t>
                      </a: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"</a:t>
                      </a:r>
                      <a:endParaRPr kumimoji="1" lang="en-US" sz="2400" b="1" i="0" u="none" strike="noStrike" cap="none" normalizeH="0" baseline="0" noProof="1" smtClean="0">
                        <a:ln>
                          <a:noFill/>
                        </a:ln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7294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bgcolor 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  <a:cs typeface="Times New Roman" pitchFamily="18" charset="0"/>
                        </a:rPr>
                        <a:t>Background color</a:t>
                      </a:r>
                      <a:r>
                        <a:rPr kumimoji="1" lang="en-US" sz="24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=</a:t>
                      </a: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"</a:t>
                      </a:r>
                      <a:r>
                        <a:rPr kumimoji="1" lang="en-US" sz="24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color</a:t>
                      </a: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"</a:t>
                      </a:r>
                      <a:endParaRPr kumimoji="1" lang="en-US" sz="2400" b="1" i="0" u="none" strike="noStrike" cap="none" normalizeH="0" baseline="0" noProof="1" smtClean="0">
                        <a:ln>
                          <a:noFill/>
                        </a:ln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97439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text 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  <a:cs typeface="Times New Roman" pitchFamily="18" charset="0"/>
                        </a:rPr>
                        <a:t>Default text color</a:t>
                      </a:r>
                      <a:r>
                        <a:rPr kumimoji="1" lang="en-US" sz="24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=</a:t>
                      </a: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"</a:t>
                      </a:r>
                      <a:r>
                        <a:rPr kumimoji="1" lang="en-US" sz="24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color</a:t>
                      </a: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"</a:t>
                      </a:r>
                      <a:endParaRPr kumimoji="1" lang="en-US" sz="2400" b="1" i="0" u="none" strike="noStrike" cap="none" normalizeH="0" baseline="0" noProof="1" smtClean="0">
                        <a:ln>
                          <a:noFill/>
                        </a:ln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3512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link 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  <a:cs typeface="Times New Roman" pitchFamily="18" charset="0"/>
                        </a:rPr>
                        <a:t>Hyperlink color</a:t>
                      </a:r>
                      <a:r>
                        <a:rPr kumimoji="1" lang="en-US" sz="24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=</a:t>
                      </a: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"</a:t>
                      </a:r>
                      <a:r>
                        <a:rPr kumimoji="1" lang="en-US" sz="24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color</a:t>
                      </a: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"</a:t>
                      </a:r>
                      <a:endParaRPr kumimoji="1" lang="en-US" sz="2400" b="1" i="0" u="none" strike="noStrike" cap="none" normalizeH="0" baseline="0" noProof="1" smtClean="0">
                        <a:ln>
                          <a:noFill/>
                        </a:ln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6560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vlink 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  <a:cs typeface="Times New Roman" pitchFamily="18" charset="0"/>
                        </a:rPr>
                        <a:t>Visited hyperlink color</a:t>
                      </a:r>
                      <a:r>
                        <a:rPr kumimoji="1" lang="en-US" sz="24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=</a:t>
                      </a: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"</a:t>
                      </a:r>
                      <a:r>
                        <a:rPr kumimoji="1" lang="en-US" sz="24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color</a:t>
                      </a: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"</a:t>
                      </a:r>
                      <a:endParaRPr kumimoji="1" lang="en-US" sz="2400" b="1" i="0" u="none" strike="noStrike" cap="none" normalizeH="0" baseline="0" noProof="1" smtClean="0">
                        <a:ln>
                          <a:noFill/>
                        </a:ln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42014" name="Text Box 30"/>
          <p:cNvSpPr txBox="1">
            <a:spLocks noChangeArrowheads="1"/>
          </p:cNvSpPr>
          <p:nvPr/>
        </p:nvSpPr>
        <p:spPr bwMode="auto">
          <a:xfrm>
            <a:off x="330200" y="5867400"/>
            <a:ext cx="7626350" cy="400110"/>
          </a:xfrm>
          <a:prstGeom prst="rect">
            <a:avLst/>
          </a:prstGeom>
          <a:noFill/>
          <a:ln w="12700" cap="sq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20000"/>
              </a:spcBef>
            </a:pPr>
            <a:r>
              <a:rPr kumimoji="0" lang="en-US" sz="2000" b="1" dirty="0">
                <a:solidFill>
                  <a:schemeClr val="tx1">
                    <a:lumMod val="40000"/>
                    <a:lumOff val="60000"/>
                  </a:schemeClr>
                </a:solidFill>
              </a:rPr>
              <a:t>* For color codes, see </a:t>
            </a:r>
            <a:r>
              <a:rPr kumimoji="0" lang="en-US" sz="2000" b="1" dirty="0">
                <a:solidFill>
                  <a:schemeClr val="tx1"/>
                </a:solidFill>
                <a:hlinkClick r:id="rId3"/>
              </a:rPr>
              <a:t>www.webreference.com/html/tools/colorizer/</a:t>
            </a:r>
            <a:r>
              <a:rPr kumimoji="0" lang="en-US" sz="2000" b="1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903207" name="Rectangle 39"/>
          <p:cNvSpPr>
            <a:spLocks noChangeArrowheads="1"/>
          </p:cNvSpPr>
          <p:nvPr/>
        </p:nvSpPr>
        <p:spPr bwMode="auto">
          <a:xfrm>
            <a:off x="539750" y="5181600"/>
            <a:ext cx="8070850" cy="4985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&lt;body background="texture.gif" text="#238E23"&gt;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266" name="Rectangle 2"/>
          <p:cNvSpPr>
            <a:spLocks noGrp="1" noChangeArrowheads="1"/>
          </p:cNvSpPr>
          <p:nvPr>
            <p:ph type="title"/>
          </p:nvPr>
        </p:nvSpPr>
        <p:spPr/>
        <p:txBody>
          <a:bodyPr anchor="ctr" anchorCtr="0">
            <a:noAutofit/>
          </a:bodyPr>
          <a:lstStyle/>
          <a:p>
            <a:pPr>
              <a:lnSpc>
                <a:spcPts val="4000"/>
              </a:lnSpc>
              <a:defRPr/>
            </a:pPr>
            <a:r>
              <a:rPr lang="en-US" sz="4000" dirty="0" smtClean="0"/>
              <a:t>Text Styling without CSS</a:t>
            </a:r>
          </a:p>
        </p:txBody>
      </p:sp>
      <p:sp>
        <p:nvSpPr>
          <p:cNvPr id="90726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28600" y="1066800"/>
            <a:ext cx="4679950" cy="5486399"/>
          </a:xfrm>
        </p:spPr>
        <p:txBody>
          <a:bodyPr/>
          <a:lstStyle/>
          <a:p>
            <a:pPr>
              <a:spcBef>
                <a:spcPts val="600"/>
              </a:spcBef>
              <a:spcAft>
                <a:spcPts val="600"/>
              </a:spcAft>
              <a:defRPr/>
            </a:pPr>
            <a:r>
              <a:rPr lang="en-US" dirty="0" smtClean="0"/>
              <a:t>Text can be formatted as headings or regular paragraph text</a:t>
            </a:r>
          </a:p>
          <a:p>
            <a:pPr lvl="1">
              <a:spcBef>
                <a:spcPts val="600"/>
              </a:spcBef>
              <a:spcAft>
                <a:spcPts val="600"/>
              </a:spcAft>
              <a:defRPr/>
            </a:pPr>
            <a:r>
              <a:rPr lang="en-US" dirty="0" smtClean="0"/>
              <a:t>Use these consistently!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&lt;p&gt;&lt;/p&gt;</a:t>
            </a:r>
            <a:r>
              <a:rPr lang="en-US" dirty="0" smtClean="0"/>
              <a:t> by default doubles the spaces after each paragraph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/>
            </a:pP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&lt;br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/&gt;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 </a:t>
            </a:r>
            <a:r>
              <a:rPr lang="en-US" dirty="0" smtClean="0"/>
              <a:t>is weird: the trailing “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/</a:t>
            </a:r>
            <a:r>
              <a:rPr lang="en-US" dirty="0" smtClean="0"/>
              <a:t>” makes it XHTML compliant</a:t>
            </a:r>
          </a:p>
        </p:txBody>
      </p:sp>
      <p:graphicFrame>
        <p:nvGraphicFramePr>
          <p:cNvPr id="907300" name="Group 36"/>
          <p:cNvGraphicFramePr>
            <a:graphicFrameLocks noGrp="1"/>
          </p:cNvGraphicFramePr>
          <p:nvPr>
            <p:ph sz="half" idx="2"/>
          </p:nvPr>
        </p:nvGraphicFramePr>
        <p:xfrm>
          <a:off x="5181600" y="2819400"/>
          <a:ext cx="3429000" cy="3531108"/>
        </p:xfrm>
        <a:graphic>
          <a:graphicData uri="http://schemas.openxmlformats.org/drawingml/2006/table">
            <a:tbl>
              <a:tblPr/>
              <a:tblGrid>
                <a:gridCol w="1600200"/>
                <a:gridCol w="1828800"/>
              </a:tblGrid>
              <a:tr h="51698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3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&lt;h1&gt;&lt;/h1&gt;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7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  <a:cs typeface="Times New Roman" pitchFamily="18" charset="0"/>
                        </a:rPr>
                        <a:t>Heading 1</a:t>
                      </a:r>
                      <a:endParaRPr kumimoji="1" lang="en-US" sz="27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8595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&lt;h2&gt;&lt;/h2&gt;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5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  <a:cs typeface="Times New Roman" pitchFamily="18" charset="0"/>
                        </a:rPr>
                        <a:t>Heading 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4914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&lt;h3&gt;&lt;/h3&gt;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3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  <a:cs typeface="Times New Roman" pitchFamily="18" charset="0"/>
                        </a:rPr>
                        <a:t>Heading 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2844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&lt;h4&gt;&lt;/h4&gt;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  <a:cs typeface="Times New Roman" pitchFamily="18" charset="0"/>
                        </a:rPr>
                        <a:t>Heading 4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6242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&lt;h5&gt;&lt;/h5&gt;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7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  <a:cs typeface="Times New Roman" pitchFamily="18" charset="0"/>
                        </a:rPr>
                        <a:t>Heading 5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6242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&lt;h6&gt;&lt;/h6&gt;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5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  <a:cs typeface="Times New Roman" pitchFamily="18" charset="0"/>
                        </a:rPr>
                        <a:t>Heading 6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6242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&lt;p&gt;&lt;/p&gt;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5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Paragraph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6242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&lt;br</a:t>
                      </a:r>
                      <a:r>
                        <a:rPr kumimoji="1" lang="en-US" sz="2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 </a:t>
                      </a:r>
                      <a:r>
                        <a:rPr kumimoji="1" lang="en-US" sz="22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/&gt;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5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Line break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4953000" y="1066800"/>
            <a:ext cx="38100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19088" lvl="0" indent="-319088" eaLnBrk="0" hangingPunct="0">
              <a:spcBef>
                <a:spcPts val="600"/>
              </a:spcBef>
              <a:spcAft>
                <a:spcPts val="60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defRPr/>
            </a:pPr>
            <a:r>
              <a:rPr lang="en-US" sz="3200" b="1" dirty="0" smtClean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Different styles of heading are available:</a:t>
            </a:r>
            <a:endParaRPr lang="en-US" sz="3200" b="1" dirty="0" smtClean="0">
              <a:solidFill>
                <a:srgbClr val="CCFF66">
                  <a:lumMod val="20000"/>
                  <a:lumOff val="8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314" name="Rectangle 2"/>
          <p:cNvSpPr>
            <a:spLocks noGrp="1" noChangeArrowheads="1"/>
          </p:cNvSpPr>
          <p:nvPr>
            <p:ph type="title"/>
          </p:nvPr>
        </p:nvSpPr>
        <p:spPr/>
        <p:txBody>
          <a:bodyPr anchor="ctr" anchorCtr="0">
            <a:noAutofit/>
          </a:bodyPr>
          <a:lstStyle/>
          <a:p>
            <a:pPr>
              <a:lnSpc>
                <a:spcPts val="4000"/>
              </a:lnSpc>
              <a:defRPr/>
            </a:pPr>
            <a:r>
              <a:rPr lang="en-US" sz="4000" dirty="0" smtClean="0"/>
              <a:t>Text Formatting</a:t>
            </a:r>
          </a:p>
        </p:txBody>
      </p:sp>
      <p:sp>
        <p:nvSpPr>
          <p:cNvPr id="90931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31776" y="887412"/>
            <a:ext cx="8683624" cy="5741988"/>
          </a:xfrm>
        </p:spPr>
        <p:txBody>
          <a:bodyPr/>
          <a:lstStyle/>
          <a:p>
            <a:pPr>
              <a:spcBef>
                <a:spcPts val="600"/>
              </a:spcBef>
              <a:spcAft>
                <a:spcPts val="600"/>
              </a:spcAft>
              <a:defRPr/>
            </a:pPr>
            <a:r>
              <a:rPr lang="en-US" dirty="0" smtClean="0"/>
              <a:t>Text formatting tags modify the text between the opening tag and the closing tag</a:t>
            </a:r>
          </a:p>
          <a:p>
            <a:pPr lvl="1">
              <a:spcBef>
                <a:spcPts val="600"/>
              </a:spcBef>
              <a:spcAft>
                <a:spcPts val="600"/>
              </a:spcAft>
              <a:defRPr/>
            </a:pPr>
            <a:r>
              <a:rPr lang="en-US" dirty="0" smtClean="0"/>
              <a:t>Ex.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&lt;b&gt;Hello&lt;/b&gt;</a:t>
            </a:r>
            <a:r>
              <a:rPr lang="en-US" dirty="0" smtClean="0"/>
              <a:t> makes “Hello” bold</a:t>
            </a:r>
          </a:p>
        </p:txBody>
      </p:sp>
      <p:graphicFrame>
        <p:nvGraphicFramePr>
          <p:cNvPr id="909375" name="Group 63"/>
          <p:cNvGraphicFramePr>
            <a:graphicFrameLocks noGrp="1"/>
          </p:cNvGraphicFramePr>
          <p:nvPr>
            <p:ph sz="half" idx="2"/>
          </p:nvPr>
        </p:nvGraphicFramePr>
        <p:xfrm>
          <a:off x="762000" y="2667000"/>
          <a:ext cx="7543800" cy="3810000"/>
        </p:xfrm>
        <a:graphic>
          <a:graphicData uri="http://schemas.openxmlformats.org/drawingml/2006/table">
            <a:tbl>
              <a:tblPr/>
              <a:tblGrid>
                <a:gridCol w="3886200"/>
                <a:gridCol w="3657600"/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Consolas" pitchFamily="49" charset="0"/>
                          <a:cs typeface="Consolas" pitchFamily="49" charset="0"/>
                        </a:rPr>
                        <a:t>&lt;b&gt;&lt;/b&gt;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bold</a:t>
                      </a:r>
                      <a:endParaRPr kumimoji="1" 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Consolas" pitchFamily="49" charset="0"/>
                          <a:cs typeface="Consolas" pitchFamily="49" charset="0"/>
                        </a:rPr>
                        <a:t>&lt;i&gt;&lt;/i&gt;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italicized</a:t>
                      </a:r>
                      <a:endParaRPr kumimoji="1" lang="en-US" sz="20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Consolas" pitchFamily="49" charset="0"/>
                          <a:cs typeface="Consolas" pitchFamily="49" charset="0"/>
                        </a:rPr>
                        <a:t>&lt;u&gt;&lt;/u&gt;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0" i="0" u="sng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underlined</a:t>
                      </a:r>
                      <a:endParaRPr kumimoji="1" lang="en-US" sz="2000" b="0" i="0" u="sng" strike="noStrike" cap="none" normalizeH="0" baseline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Consolas" pitchFamily="49" charset="0"/>
                          <a:cs typeface="Consolas" pitchFamily="49" charset="0"/>
                        </a:rPr>
                        <a:t>&lt;sup&gt;&lt;/sup&gt;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0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Sample</a:t>
                      </a:r>
                      <a:r>
                        <a:rPr kumimoji="1" lang="en-US" sz="2000" b="0" i="0" u="none" strike="noStrike" cap="none" normalizeH="0" baseline="30000" noProof="1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superscript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Consolas" pitchFamily="49" charset="0"/>
                          <a:cs typeface="Consolas" pitchFamily="49" charset="0"/>
                        </a:rPr>
                        <a:t>&lt;sub&gt;&lt;/sub&gt;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0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Sample</a:t>
                      </a:r>
                      <a:r>
                        <a:rPr kumimoji="1" lang="en-US" sz="2000" b="0" i="0" u="none" strike="noStrike" cap="none" normalizeH="0" baseline="-25000" noProof="1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subscript</a:t>
                      </a:r>
                      <a:endParaRPr kumimoji="1" lang="en-US" sz="2000" b="0" i="0" u="none" strike="noStrike" cap="none" normalizeH="0" baseline="-25000" noProof="1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Consolas" pitchFamily="49" charset="0"/>
                          <a:cs typeface="Consolas" pitchFamily="49" charset="0"/>
                        </a:rPr>
                        <a:t>&lt;strong&gt;&lt;/strong&gt;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strong</a:t>
                      </a:r>
                      <a:endParaRPr kumimoji="1" 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Consolas" pitchFamily="49" charset="0"/>
                          <a:cs typeface="Consolas" pitchFamily="49" charset="0"/>
                        </a:rPr>
                        <a:t>&lt;em&gt;&lt;/em&gt;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Arial" charset="0"/>
                        </a:rPr>
                        <a:t>emphasized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Consolas" pitchFamily="49" charset="0"/>
                          <a:cs typeface="Consolas" pitchFamily="49" charset="0"/>
                        </a:rPr>
                        <a:t>&lt;pre&gt;&lt;/pre&gt;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Courier New" pitchFamily="49" charset="0"/>
                        </a:rPr>
                        <a:t>Preformatted text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0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Consolas" pitchFamily="49" charset="0"/>
                          <a:cs typeface="Consolas" pitchFamily="49" charset="0"/>
                        </a:rPr>
                        <a:t>&lt;blockquote&gt;&lt;/blockquote&gt;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Courier New" pitchFamily="49" charset="0"/>
                        </a:rPr>
                        <a:t>Quoted text block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Consolas" pitchFamily="49" charset="0"/>
                          <a:cs typeface="Consolas" pitchFamily="49" charset="0"/>
                        </a:rPr>
                        <a:t>&lt;del&gt;&lt;/del&gt;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Arial" charset="0"/>
                        </a:rPr>
                        <a:t>Deleted text – </a:t>
                      </a:r>
                      <a:r>
                        <a:rPr kumimoji="1" lang="en-US" sz="2000" b="0" i="0" u="none" strike="sng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Arial" charset="0"/>
                        </a:rPr>
                        <a:t>strike through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Text Formatting – Example</a:t>
            </a:r>
          </a:p>
        </p:txBody>
      </p:sp>
      <p:sp>
        <p:nvSpPr>
          <p:cNvPr id="911365" name="Rectangle 5"/>
          <p:cNvSpPr>
            <a:spLocks noChangeArrowheads="1"/>
          </p:cNvSpPr>
          <p:nvPr/>
        </p:nvSpPr>
        <p:spPr bwMode="auto">
          <a:xfrm>
            <a:off x="227014" y="914400"/>
            <a:ext cx="8688386" cy="56477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&lt;!DOCTYPE html PUBLIC 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"-//W3C//DTD XHTML 1.0 Transitional//EN"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"http://www.w3.org/TR/xhtml1/DTD/xhtml1-transitional.dtd"&gt;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head&gt;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title&gt;Svetlin Nakov&lt;/title&gt;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head&gt;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body bgcolor="black" text="white" link="red" vlink="blue"&gt;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&lt;h1&gt;Notice&lt;/h1&gt;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&lt;p&gt;This is a &lt;em&gt;sample&lt;/em&gt; Web page.&lt;/p&gt;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&gt;&lt;pre&gt;Next paragraph: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preformatted.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&lt;/pre&gt;&lt;/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p&gt;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&lt;h2&gt;More Info&lt;/h2&gt;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&lt;p&gt;Specifically, we’re using XHMTL 1.0 transitional.&lt;br&gt;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Next line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&lt;/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p&gt;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body&gt;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  <p:sp>
        <p:nvSpPr>
          <p:cNvPr id="5" name="Rectangle 4"/>
          <p:cNvSpPr/>
          <p:nvPr/>
        </p:nvSpPr>
        <p:spPr>
          <a:xfrm>
            <a:off x="6019800" y="791954"/>
            <a:ext cx="3124200" cy="579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2575" indent="-282575" eaLnBrk="0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282575" algn="l"/>
              </a:tabLst>
            </a:pPr>
            <a:r>
              <a:rPr lang="en-US" sz="2400" b="1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text-formatting.html</a:t>
            </a:r>
            <a:endParaRPr lang="en-US" sz="2400" b="1" dirty="0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6019800" y="791954"/>
            <a:ext cx="3124200" cy="579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2575" indent="-282575" eaLnBrk="0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282575" algn="l"/>
              </a:tabLst>
            </a:pPr>
            <a:r>
              <a:rPr lang="en-US" sz="2400" b="1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text-formatting.html</a:t>
            </a:r>
            <a:endParaRPr lang="en-US" sz="2400" b="1" dirty="0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/>
            </a:endParaRPr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227014" y="914400"/>
            <a:ext cx="8688386" cy="56477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&lt;!DOCTYPE html PUBLIC 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"-//W3C//DTD XHTML 1.0 Transitional//EN"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"http://www.w3.org/TR/xhtml1/DTD/xhtml1-transitional.dtd"&gt;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head&gt;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title&gt;Svetlin Nakov&lt;/title&gt;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head&gt;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body bgcolor="black" text="white" link="red" vlink="blue"&gt;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&lt;h1&gt;Notice&lt;/h1&gt;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&lt;p&gt;This is a &lt;em&gt;sample&lt;/em&gt; Web page.&lt;/p&gt;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&gt;&lt;pre&gt;Next paragraph: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preformatted.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&lt;/pre&gt;&lt;/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p&gt;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&lt;h2&gt;More Info&lt;/h2&gt;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&lt;p&gt;Specifically, we’re using XHMTL 1.0 transitional.&lt;br&gt;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Next line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&lt;/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p&gt;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body&gt;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  <p:sp>
        <p:nvSpPr>
          <p:cNvPr id="911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Text Formatting – Example (2)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67200" y="1219200"/>
            <a:ext cx="4362450" cy="48549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Hyperlinks: &lt;a&gt; Tag</a:t>
            </a:r>
          </a:p>
        </p:txBody>
      </p:sp>
      <p:sp>
        <p:nvSpPr>
          <p:cNvPr id="9134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990600"/>
            <a:ext cx="8686800" cy="5638800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2400"/>
              </a:spcBef>
              <a:defRPr/>
            </a:pPr>
            <a:r>
              <a:rPr lang="en-US" dirty="0" smtClean="0"/>
              <a:t>Link to a document called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form.html</a:t>
            </a:r>
            <a:r>
              <a:rPr lang="en-US" dirty="0" smtClean="0"/>
              <a:t> on the same server in the same directory:</a:t>
            </a:r>
            <a:br>
              <a:rPr lang="en-US" dirty="0" smtClean="0"/>
            </a:br>
            <a:endParaRPr lang="en-US" dirty="0" smtClean="0">
              <a:latin typeface="Courier New" pitchFamily="49" charset="0"/>
            </a:endParaRPr>
          </a:p>
          <a:p>
            <a:pPr>
              <a:lnSpc>
                <a:spcPct val="100000"/>
              </a:lnSpc>
              <a:spcBef>
                <a:spcPts val="2400"/>
              </a:spcBef>
              <a:defRPr/>
            </a:pPr>
            <a:r>
              <a:rPr lang="en-US" dirty="0" smtClean="0"/>
              <a:t>Link to a document called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parent.html</a:t>
            </a:r>
            <a:r>
              <a:rPr lang="en-US" dirty="0" smtClean="0"/>
              <a:t> on the same server in the parent directory:</a:t>
            </a:r>
            <a:br>
              <a:rPr lang="en-US" dirty="0" smtClean="0"/>
            </a:br>
            <a:endParaRPr lang="en-US" dirty="0" smtClean="0">
              <a:latin typeface="Courier New" pitchFamily="49" charset="0"/>
            </a:endParaRPr>
          </a:p>
          <a:p>
            <a:pPr>
              <a:lnSpc>
                <a:spcPct val="100000"/>
              </a:lnSpc>
              <a:spcBef>
                <a:spcPts val="2400"/>
              </a:spcBef>
              <a:defRPr/>
            </a:pPr>
            <a:r>
              <a:rPr lang="en-US" dirty="0" smtClean="0"/>
              <a:t>Link to a document called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cat.html</a:t>
            </a:r>
            <a:r>
              <a:rPr lang="en-US" dirty="0" smtClean="0"/>
              <a:t> on the same server in the subdirectory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stuff</a:t>
            </a:r>
            <a:r>
              <a:rPr lang="en-US" dirty="0" smtClean="0"/>
              <a:t>:</a:t>
            </a:r>
            <a:endParaRPr lang="en-US" dirty="0" smtClean="0">
              <a:latin typeface="Courier New" pitchFamily="49" charset="0"/>
            </a:endParaRPr>
          </a:p>
        </p:txBody>
      </p:sp>
      <p:sp>
        <p:nvSpPr>
          <p:cNvPr id="913412" name="Rectangle 4"/>
          <p:cNvSpPr>
            <a:spLocks noChangeArrowheads="1"/>
          </p:cNvSpPr>
          <p:nvPr/>
        </p:nvSpPr>
        <p:spPr bwMode="auto">
          <a:xfrm>
            <a:off x="758825" y="2190779"/>
            <a:ext cx="7558088" cy="47622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href="form.html</a:t>
            </a: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"&gt;Fill Our Form&lt;/</a:t>
            </a: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a&gt;</a:t>
            </a:r>
          </a:p>
        </p:txBody>
      </p:sp>
      <p:sp>
        <p:nvSpPr>
          <p:cNvPr id="913413" name="Rectangle 5"/>
          <p:cNvSpPr>
            <a:spLocks noChangeArrowheads="1"/>
          </p:cNvSpPr>
          <p:nvPr/>
        </p:nvSpPr>
        <p:spPr bwMode="auto">
          <a:xfrm>
            <a:off x="758825" y="4038600"/>
            <a:ext cx="7558088" cy="4985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href="../parent.html"&gt;Parent&lt;/a&gt;</a:t>
            </a:r>
            <a:endParaRPr lang="en-US" sz="24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13414" name="Rectangle 6"/>
          <p:cNvSpPr>
            <a:spLocks noChangeArrowheads="1"/>
          </p:cNvSpPr>
          <p:nvPr/>
        </p:nvSpPr>
        <p:spPr bwMode="auto">
          <a:xfrm>
            <a:off x="755650" y="5867400"/>
            <a:ext cx="7558088" cy="4985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href="stuff/cat.html"&gt;Catalog&lt;/a&gt;</a:t>
            </a:r>
            <a:endParaRPr lang="en-US" sz="24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Hyperlinks: &lt;a&gt; Tag (2)</a:t>
            </a:r>
          </a:p>
        </p:txBody>
      </p:sp>
      <p:sp>
        <p:nvSpPr>
          <p:cNvPr id="915459" name="Text Box 3"/>
          <p:cNvSpPr txBox="1">
            <a:spLocks noGrp="1" noChangeArrowheads="1"/>
          </p:cNvSpPr>
          <p:nvPr>
            <p:ph type="body" idx="1"/>
          </p:nvPr>
        </p:nvSpPr>
        <p:spPr>
          <a:effectLst/>
        </p:spPr>
        <p:txBody>
          <a:bodyPr lIns="91436" tIns="45718" rIns="91436" bIns="45718"/>
          <a:lstStyle/>
          <a:p>
            <a:pPr>
              <a:lnSpc>
                <a:spcPct val="100000"/>
              </a:lnSpc>
              <a:defRPr/>
            </a:pPr>
            <a:r>
              <a:rPr lang="en-US" dirty="0" smtClean="0"/>
              <a:t>Link to an external Web site:</a:t>
            </a:r>
            <a:endParaRPr lang="en-US" sz="2800" dirty="0" smtClean="0">
              <a:latin typeface="Courier New" pitchFamily="49" charset="0"/>
            </a:endParaRPr>
          </a:p>
          <a:p>
            <a:pPr lvl="1">
              <a:lnSpc>
                <a:spcPct val="100000"/>
              </a:lnSpc>
              <a:defRPr/>
            </a:pPr>
            <a:endParaRPr lang="en-US" dirty="0" smtClean="0"/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Always use a full URL, including "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http://</a:t>
            </a:r>
            <a:r>
              <a:rPr lang="en-US" dirty="0" smtClean="0"/>
              <a:t>", not just "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www.somesite.com</a:t>
            </a:r>
            <a:r>
              <a:rPr lang="en-US" dirty="0" smtClean="0"/>
              <a:t>"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Using 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target="_blank"</a:t>
            </a:r>
            <a:r>
              <a:rPr lang="en-US" dirty="0" smtClean="0"/>
              <a:t> attribute opens the link in a new window</a:t>
            </a:r>
          </a:p>
          <a:p>
            <a:pPr>
              <a:lnSpc>
                <a:spcPct val="100000"/>
              </a:lnSpc>
              <a:defRPr/>
            </a:pPr>
            <a:r>
              <a:rPr lang="en-US" dirty="0" smtClean="0"/>
              <a:t>Link to an e-mail address:</a:t>
            </a:r>
          </a:p>
        </p:txBody>
      </p:sp>
      <p:sp>
        <p:nvSpPr>
          <p:cNvPr id="915461" name="Rectangle 5"/>
          <p:cNvSpPr>
            <a:spLocks noChangeArrowheads="1"/>
          </p:cNvSpPr>
          <p:nvPr/>
        </p:nvSpPr>
        <p:spPr bwMode="auto">
          <a:xfrm>
            <a:off x="463550" y="1752600"/>
            <a:ext cx="8223250" cy="42819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1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href="http://www.devbg.org" target="_blank"&gt;BASD&lt;/a&gt;</a:t>
            </a:r>
          </a:p>
        </p:txBody>
      </p:sp>
      <p:sp>
        <p:nvSpPr>
          <p:cNvPr id="915462" name="Rectangle 6"/>
          <p:cNvSpPr>
            <a:spLocks noChangeArrowheads="1"/>
          </p:cNvSpPr>
          <p:nvPr/>
        </p:nvSpPr>
        <p:spPr bwMode="auto">
          <a:xfrm>
            <a:off x="463550" y="5312324"/>
            <a:ext cx="8223250" cy="78367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1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1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 href</a:t>
            </a:r>
            <a:r>
              <a:rPr lang="en-US" sz="21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</a:t>
            </a:r>
            <a:r>
              <a:rPr lang="en-US" sz="21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mailto:bugs@example.com?subject=Bug+Report"&gt;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1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Please </a:t>
            </a:r>
            <a:r>
              <a:rPr lang="en-US" sz="21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report bugs here (by </a:t>
            </a:r>
            <a:r>
              <a:rPr lang="en-US" sz="21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e-mail only)&lt;/</a:t>
            </a:r>
            <a:r>
              <a:rPr lang="en-US" sz="21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a&gt;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4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Hyperlinks: &lt;a&gt; Tag (3)</a:t>
            </a:r>
          </a:p>
        </p:txBody>
      </p:sp>
      <p:sp>
        <p:nvSpPr>
          <p:cNvPr id="959491" name="Text Box 3"/>
          <p:cNvSpPr txBox="1">
            <a:spLocks noGrp="1" noChangeArrowheads="1"/>
          </p:cNvSpPr>
          <p:nvPr>
            <p:ph type="body" idx="1"/>
          </p:nvPr>
        </p:nvSpPr>
        <p:spPr>
          <a:xfrm>
            <a:off x="228600" y="990600"/>
            <a:ext cx="8686800" cy="5638800"/>
          </a:xfrm>
          <a:effectLst/>
        </p:spPr>
        <p:txBody>
          <a:bodyPr lIns="91436" tIns="45718" rIns="91436" bIns="45718"/>
          <a:lstStyle/>
          <a:p>
            <a:pPr>
              <a:lnSpc>
                <a:spcPct val="100000"/>
              </a:lnSpc>
              <a:defRPr/>
            </a:pPr>
            <a:r>
              <a:rPr lang="en-US" dirty="0" smtClean="0"/>
              <a:t>Link to a document called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apply-now.html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On the same server, in same directory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Using an image as a link button:</a:t>
            </a:r>
          </a:p>
          <a:p>
            <a:pPr marL="0" indent="0">
              <a:lnSpc>
                <a:spcPct val="100000"/>
              </a:lnSpc>
              <a:buNone/>
              <a:defRPr/>
            </a:pPr>
            <a:endParaRPr lang="en-US" sz="3000" dirty="0" smtClean="0"/>
          </a:p>
          <a:p>
            <a:pPr>
              <a:lnSpc>
                <a:spcPct val="100000"/>
              </a:lnSpc>
              <a:spcBef>
                <a:spcPts val="1800"/>
              </a:spcBef>
              <a:defRPr/>
            </a:pPr>
            <a:r>
              <a:rPr lang="en-US" dirty="0" smtClean="0"/>
              <a:t>Link to a document called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index.html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On the same server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In the subdirectory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english</a:t>
            </a:r>
            <a:r>
              <a:rPr lang="en-US" dirty="0" smtClean="0"/>
              <a:t> of the parent directory:</a:t>
            </a:r>
          </a:p>
        </p:txBody>
      </p:sp>
      <p:sp>
        <p:nvSpPr>
          <p:cNvPr id="959493" name="Rectangle 5"/>
          <p:cNvSpPr>
            <a:spLocks noChangeArrowheads="1"/>
          </p:cNvSpPr>
          <p:nvPr/>
        </p:nvSpPr>
        <p:spPr bwMode="auto">
          <a:xfrm>
            <a:off x="685800" y="2743200"/>
            <a:ext cx="7773988" cy="75078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="apply-now.html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"&gt;&lt;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img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src="apply-now-button.jpg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/&gt;&lt;/a&gt;</a:t>
            </a:r>
          </a:p>
        </p:txBody>
      </p:sp>
      <p:sp>
        <p:nvSpPr>
          <p:cNvPr id="959496" name="Rectangle 8"/>
          <p:cNvSpPr>
            <a:spLocks noChangeArrowheads="1"/>
          </p:cNvSpPr>
          <p:nvPr/>
        </p:nvSpPr>
        <p:spPr bwMode="auto">
          <a:xfrm>
            <a:off x="685800" y="5791200"/>
            <a:ext cx="7773988" cy="75078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href="../english/index.html"&gt;Switch to English version&lt;/a&gt;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97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228600" y="990600"/>
            <a:ext cx="8686800" cy="553402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000" dirty="0"/>
              <a:t>Clients use Web browser application to request resources from the Web servers via HTTP</a:t>
            </a:r>
          </a:p>
          <a:p>
            <a:pPr lvl="1">
              <a:lnSpc>
                <a:spcPct val="100000"/>
              </a:lnSpc>
            </a:pPr>
            <a:r>
              <a:rPr lang="en-US" sz="2800" dirty="0"/>
              <a:t>Resources have unique URL address</a:t>
            </a:r>
          </a:p>
          <a:p>
            <a:pPr>
              <a:lnSpc>
                <a:spcPct val="100000"/>
              </a:lnSpc>
            </a:pPr>
            <a:r>
              <a:rPr lang="en-US" sz="3000" dirty="0"/>
              <a:t>Servers </a:t>
            </a:r>
            <a:r>
              <a:rPr lang="en-US" sz="3000" dirty="0" smtClean="0"/>
              <a:t>send the requested resource as a response</a:t>
            </a:r>
            <a:endParaRPr lang="en-US" sz="3000" dirty="0"/>
          </a:p>
          <a:p>
            <a:pPr lvl="1">
              <a:lnSpc>
                <a:spcPct val="100000"/>
              </a:lnSpc>
            </a:pPr>
            <a:r>
              <a:rPr lang="en-US" sz="2800" dirty="0"/>
              <a:t>Or </a:t>
            </a:r>
            <a:r>
              <a:rPr lang="en-US" sz="2800" dirty="0" smtClean="0"/>
              <a:t>reply with an </a:t>
            </a:r>
            <a:r>
              <a:rPr lang="en-US" sz="2800" dirty="0"/>
              <a:t>error message</a:t>
            </a:r>
          </a:p>
          <a:p>
            <a:pPr>
              <a:lnSpc>
                <a:spcPct val="100000"/>
              </a:lnSpc>
            </a:pPr>
            <a:r>
              <a:rPr lang="en-US" sz="3000" dirty="0"/>
              <a:t>Web pages are resources in WWW</a:t>
            </a:r>
          </a:p>
          <a:p>
            <a:pPr lvl="1">
              <a:lnSpc>
                <a:spcPct val="100000"/>
              </a:lnSpc>
            </a:pPr>
            <a:r>
              <a:rPr lang="en-US" sz="2800" dirty="0" smtClean="0"/>
              <a:t>HTML </a:t>
            </a:r>
            <a:r>
              <a:rPr lang="en-US" sz="2800" dirty="0"/>
              <a:t>text, graphics, </a:t>
            </a:r>
            <a:r>
              <a:rPr lang="en-US" sz="2800" dirty="0" smtClean="0"/>
              <a:t>animations </a:t>
            </a:r>
            <a:r>
              <a:rPr lang="en-US" sz="2800" dirty="0"/>
              <a:t>and other files</a:t>
            </a:r>
          </a:p>
          <a:p>
            <a:pPr>
              <a:lnSpc>
                <a:spcPct val="100000"/>
              </a:lnSpc>
            </a:pPr>
            <a:r>
              <a:rPr lang="en-US" sz="3000" dirty="0"/>
              <a:t>Web sites</a:t>
            </a:r>
          </a:p>
          <a:p>
            <a:pPr lvl="1">
              <a:lnSpc>
                <a:spcPct val="100000"/>
              </a:lnSpc>
            </a:pPr>
            <a:r>
              <a:rPr lang="en-US" sz="2800" dirty="0"/>
              <a:t>Web sites are sets of Web pages in WWW</a:t>
            </a:r>
          </a:p>
        </p:txBody>
      </p:sp>
      <p:sp>
        <p:nvSpPr>
          <p:cNvPr id="46797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WWW Infrastructure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610600" y="6553200"/>
            <a:ext cx="457200" cy="228600"/>
          </a:xfr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7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Hyperlinks and Sections</a:t>
            </a:r>
            <a:endParaRPr lang="bg-BG" smtClean="0"/>
          </a:p>
        </p:txBody>
      </p:sp>
      <p:sp>
        <p:nvSpPr>
          <p:cNvPr id="9717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sz="3000" dirty="0" smtClean="0"/>
              <a:t>Link to another location in the same document:</a:t>
            </a:r>
          </a:p>
          <a:p>
            <a:pPr>
              <a:lnSpc>
                <a:spcPct val="100000"/>
              </a:lnSpc>
              <a:defRPr/>
            </a:pPr>
            <a:endParaRPr lang="en-US" sz="3000" dirty="0" smtClean="0"/>
          </a:p>
          <a:p>
            <a:pPr>
              <a:lnSpc>
                <a:spcPct val="100000"/>
              </a:lnSpc>
              <a:defRPr/>
            </a:pPr>
            <a:endParaRPr lang="en-US" sz="3000" dirty="0" smtClean="0"/>
          </a:p>
          <a:p>
            <a:pPr>
              <a:lnSpc>
                <a:spcPct val="100000"/>
              </a:lnSpc>
              <a:spcBef>
                <a:spcPts val="2400"/>
              </a:spcBef>
              <a:defRPr/>
            </a:pPr>
            <a:r>
              <a:rPr lang="en-US" sz="3000" dirty="0" smtClean="0"/>
              <a:t>Link to a specific location in another document:</a:t>
            </a:r>
            <a:endParaRPr lang="bg-BG" sz="3000" dirty="0" smtClean="0"/>
          </a:p>
        </p:txBody>
      </p:sp>
      <p:sp>
        <p:nvSpPr>
          <p:cNvPr id="971780" name="Rectangle 4"/>
          <p:cNvSpPr>
            <a:spLocks noChangeArrowheads="1"/>
          </p:cNvSpPr>
          <p:nvPr/>
        </p:nvSpPr>
        <p:spPr bwMode="auto">
          <a:xfrm>
            <a:off x="614363" y="1752600"/>
            <a:ext cx="7843838" cy="110799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href="#section1"&gt;Go to Introduction&lt;/a&gt;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...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name="section1"&gt;Introduction&lt;/a&gt;</a:t>
            </a: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71781" name="Rectangle 5"/>
          <p:cNvSpPr>
            <a:spLocks noChangeArrowheads="1"/>
          </p:cNvSpPr>
          <p:nvPr/>
        </p:nvSpPr>
        <p:spPr bwMode="auto">
          <a:xfrm>
            <a:off x="614363" y="3733800"/>
            <a:ext cx="7843838" cy="261610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href="chapter3.html#section3.1.1"&gt;Go to Section 3.1.1&lt;/a&gt;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&lt;!–- In chapter3.html --&gt;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...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name="section3.1.1"&gt;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&lt;h3&gt;3.1.1. Technical Background&lt;/h3&gt;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&lt;/a&gt;</a:t>
            </a: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</p:cSld>
  <p:clrMapOvr>
    <a:masterClrMapping/>
  </p:clrMapOvr>
  <p:transition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5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Hyperlinks – Example</a:t>
            </a:r>
            <a:endParaRPr lang="bg-BG" smtClean="0"/>
          </a:p>
        </p:txBody>
      </p:sp>
      <p:sp>
        <p:nvSpPr>
          <p:cNvPr id="961541" name="Rectangle 5"/>
          <p:cNvSpPr>
            <a:spLocks noChangeArrowheads="1"/>
          </p:cNvSpPr>
          <p:nvPr/>
        </p:nvSpPr>
        <p:spPr bwMode="auto">
          <a:xfrm>
            <a:off x="530226" y="1864816"/>
            <a:ext cx="8080374" cy="415498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href="form.html"&gt;Fill Our Form&lt;/a&gt; &lt;br/&gt;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href="../parent.html"&gt;Parent&lt;/a&gt; &lt;br/&gt;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href="stuff/cat.html"&gt;Catalog&lt;/a&gt; &lt;br/&gt;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href="http://www.devbg.org" target="_blank"&gt;BASD&lt;/a&gt; &lt;br/&gt;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mailto:bugs@example.com?subject=Bug Report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"&gt;Please report bugs here (by e-mail only)&lt;/a&gt; &lt;br/&gt;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href="apply-now.html"&gt;&lt;img src="apply-now-button.jpg"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border="0"/&gt;&lt;/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a&gt; &lt;br/&gt;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href="../english/index.html"&gt;Switch to English version&lt;/a&gt; &lt;br/&gt;</a:t>
            </a:r>
          </a:p>
        </p:txBody>
      </p:sp>
      <p:sp>
        <p:nvSpPr>
          <p:cNvPr id="5" name="Rectangle 4"/>
          <p:cNvSpPr/>
          <p:nvPr/>
        </p:nvSpPr>
        <p:spPr>
          <a:xfrm>
            <a:off x="1752600" y="1295400"/>
            <a:ext cx="2971800" cy="579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2575" indent="-282575" eaLnBrk="0" hangingPunct="0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282575" algn="l"/>
              </a:tabLst>
            </a:pPr>
            <a:r>
              <a:rPr lang="en-US" sz="2800" b="1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hyperlinks.html</a:t>
            </a:r>
            <a:endParaRPr lang="en-US" sz="2800" b="1" dirty="0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530226" y="1864816"/>
            <a:ext cx="8080374" cy="415498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href="form.html"&gt;Fill Our Form&lt;/a&gt; &lt;br/&gt;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href="../parent.html"&gt;Parent&lt;/a&gt; &lt;br/&gt;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href="stuff/cat.html"&gt;Catalog&lt;/a&gt; &lt;br/&gt;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href="http://www.devbg.org" target="_blank"&gt;BASD&lt;/a&gt; &lt;br/&gt;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mailto:bugs@example.com?subject=Bug Report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"&gt;Please report bugs here (by e-mail only)&lt;/a&gt; &lt;br/&gt;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href="apply-now.html"&gt;&lt;img src="apply-now-button.jpg"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border="0"/&gt;&lt;/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a&gt; &lt;br/&gt;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href="../english/index.html"&gt;Switch to English version&lt;/a&gt; &lt;br/&gt;</a:t>
            </a:r>
          </a:p>
        </p:txBody>
      </p:sp>
      <p:sp>
        <p:nvSpPr>
          <p:cNvPr id="9625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Hyperlinks – Example (2)</a:t>
            </a:r>
            <a:endParaRPr lang="bg-BG" dirty="0" smtClean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94200" y="1581108"/>
            <a:ext cx="3987800" cy="48196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1752600" y="1295400"/>
            <a:ext cx="2971800" cy="579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2575" indent="-282575" eaLnBrk="0" hangingPunct="0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282575" algn="l"/>
              </a:tabLst>
            </a:pPr>
            <a:r>
              <a:rPr lang="en-US" sz="2800" b="1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hyperlinks.html</a:t>
            </a:r>
            <a:endParaRPr lang="en-US" sz="2800" b="1" dirty="0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02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152400"/>
            <a:ext cx="7086600" cy="914400"/>
          </a:xfrm>
        </p:spPr>
        <p:txBody>
          <a:bodyPr/>
          <a:lstStyle/>
          <a:p>
            <a:pPr>
              <a:defRPr/>
            </a:pPr>
            <a:r>
              <a:rPr lang="en-US" sz="3800" dirty="0" smtClean="0"/>
              <a:t>Links to the Same Document – Example </a:t>
            </a:r>
            <a:endParaRPr lang="bg-BG" sz="3800" dirty="0" smtClean="0"/>
          </a:p>
        </p:txBody>
      </p:sp>
      <p:sp>
        <p:nvSpPr>
          <p:cNvPr id="972804" name="Rectangle 4"/>
          <p:cNvSpPr>
            <a:spLocks noChangeArrowheads="1"/>
          </p:cNvSpPr>
          <p:nvPr/>
        </p:nvSpPr>
        <p:spPr bwMode="auto">
          <a:xfrm>
            <a:off x="611188" y="1707952"/>
            <a:ext cx="7848600" cy="461664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&lt;h1&gt;Table of Contents&lt;/h1&gt;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&lt;p&gt;&lt;a href="#section1"&gt;Introduction&lt;/a&gt;&lt;br/&gt;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href="#section2"&gt;Some background&lt;/A&gt;&lt;br/&gt;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href="#section2.1"&gt;Project History&lt;/a&gt;&lt;br/&gt;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...the rest of the table of contents...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&lt;!-- The document text follows here --&gt;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&lt;h2&gt;&lt;a name="section1"&gt;Introduction&lt;/a&gt;&lt;/h2&gt;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... Section 1 follows here ...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&lt;h2&gt;&lt;a name="section2"&gt;Some background&lt;/a&gt;&lt;/h2&gt;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... Section 2 follows here ...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&lt;h3&gt;&lt;a name="section2.1"&gt;Project History&lt;/a&gt;&lt;/h3&gt;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... Section 2.1 follows here ...</a:t>
            </a: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733800" y="1200013"/>
            <a:ext cx="5105400" cy="579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2575" indent="-282575" eaLnBrk="0" hangingPunct="0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282575" algn="l"/>
              </a:tabLst>
            </a:pPr>
            <a:r>
              <a:rPr lang="en-US" sz="2800" b="1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links-to-same-document.html</a:t>
            </a:r>
            <a:endParaRPr lang="en-US" sz="2800" b="1" dirty="0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/>
            </a:endParaRPr>
          </a:p>
        </p:txBody>
      </p:sp>
    </p:spTree>
  </p:cSld>
  <p:clrMapOvr>
    <a:masterClrMapping/>
  </p:clrMapOvr>
  <p:transition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02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152400"/>
            <a:ext cx="7086600" cy="914400"/>
          </a:xfrm>
        </p:spPr>
        <p:txBody>
          <a:bodyPr/>
          <a:lstStyle/>
          <a:p>
            <a:pPr>
              <a:defRPr/>
            </a:pPr>
            <a:r>
              <a:rPr lang="en-US" sz="3800" dirty="0" smtClean="0"/>
              <a:t>Links to the Same Document – Example (2) </a:t>
            </a:r>
            <a:endParaRPr lang="bg-BG" sz="3800" dirty="0" smtClean="0"/>
          </a:p>
        </p:txBody>
      </p:sp>
      <p:sp>
        <p:nvSpPr>
          <p:cNvPr id="972804" name="Rectangle 4"/>
          <p:cNvSpPr>
            <a:spLocks noChangeArrowheads="1"/>
          </p:cNvSpPr>
          <p:nvPr/>
        </p:nvSpPr>
        <p:spPr bwMode="auto">
          <a:xfrm>
            <a:off x="611188" y="1707952"/>
            <a:ext cx="7848600" cy="461664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&lt;h1&gt;Table of Contents&lt;/h1&gt;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&lt;p&gt;&lt;a href="#section1"&gt;Introduction&lt;/a&gt;&lt;br/&gt;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href="#section2"&gt;Some background&lt;/A&gt;&lt;br/&gt;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href="#section2.1"&gt;Project History&lt;/a&gt;&lt;br/&gt;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...the rest of the table of contents...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&lt;!-- The document text follows here --&gt;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&lt;h2&gt;&lt;a name="section1"&gt;Introduction&lt;/a&gt;&lt;/h2&gt;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... Section 1 follows here ...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&lt;h2&gt;&lt;a name="section2"&gt;Some background&lt;/a&gt;&lt;/h2&gt;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... Section 2 follows here ...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&lt;h3&gt;&lt;a name="section2.1"&gt;Project History&lt;/a&gt;&lt;/h3&gt;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... Section 2.1 follows here ...</a:t>
            </a: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72000" y="1707951"/>
            <a:ext cx="3886200" cy="4844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6"/>
          <p:cNvSpPr/>
          <p:nvPr/>
        </p:nvSpPr>
        <p:spPr>
          <a:xfrm>
            <a:off x="3733800" y="1200013"/>
            <a:ext cx="5105400" cy="579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2575" indent="-282575" eaLnBrk="0" hangingPunct="0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282575" algn="l"/>
              </a:tabLst>
            </a:pPr>
            <a:r>
              <a:rPr lang="en-US" sz="2800" b="1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links-to-same-document.html</a:t>
            </a:r>
            <a:endParaRPr lang="en-US" sz="2800" b="1" dirty="0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/>
            </a:endParaRPr>
          </a:p>
        </p:txBody>
      </p:sp>
    </p:spTree>
  </p:cSld>
  <p:clrMapOvr>
    <a:masterClrMapping/>
  </p:clrMapOvr>
  <p:transition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4100" dirty="0" smtClean="0"/>
              <a:t>Images: </a:t>
            </a:r>
            <a:r>
              <a:rPr lang="en-US" sz="4100" noProof="1" smtClean="0"/>
              <a:t>&lt;img&gt;</a:t>
            </a:r>
            <a:r>
              <a:rPr lang="en-US" sz="4100" dirty="0" smtClean="0"/>
              <a:t> tag</a:t>
            </a:r>
          </a:p>
        </p:txBody>
      </p:sp>
      <p:sp>
        <p:nvSpPr>
          <p:cNvPr id="91750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28601" y="838200"/>
            <a:ext cx="8678862" cy="5715000"/>
          </a:xfrm>
        </p:spPr>
        <p:txBody>
          <a:bodyPr/>
          <a:lstStyle/>
          <a:p>
            <a:pPr>
              <a:spcBef>
                <a:spcPts val="600"/>
              </a:spcBef>
              <a:spcAft>
                <a:spcPts val="600"/>
              </a:spcAft>
              <a:defRPr/>
            </a:pPr>
            <a:r>
              <a:rPr lang="en-US" dirty="0" smtClean="0"/>
              <a:t>Add an image: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/>
            </a:pPr>
            <a:endParaRPr lang="en-US" dirty="0" smtClean="0"/>
          </a:p>
          <a:p>
            <a:pPr>
              <a:spcBef>
                <a:spcPts val="600"/>
              </a:spcBef>
              <a:spcAft>
                <a:spcPts val="600"/>
              </a:spcAft>
              <a:defRPr/>
            </a:pPr>
            <a:r>
              <a:rPr lang="en-US" dirty="0" smtClean="0"/>
              <a:t>There are a number of attributes: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/>
            </a:pPr>
            <a:endParaRPr lang="en-US" dirty="0" smtClean="0"/>
          </a:p>
          <a:p>
            <a:pPr>
              <a:spcBef>
                <a:spcPts val="600"/>
              </a:spcBef>
              <a:spcAft>
                <a:spcPts val="600"/>
              </a:spcAft>
              <a:defRPr/>
            </a:pPr>
            <a:endParaRPr lang="en-US" dirty="0" smtClean="0"/>
          </a:p>
          <a:p>
            <a:pPr>
              <a:spcBef>
                <a:spcPts val="600"/>
              </a:spcBef>
              <a:spcAft>
                <a:spcPts val="600"/>
              </a:spcAft>
              <a:defRPr/>
            </a:pPr>
            <a:endParaRPr lang="en-US" dirty="0" smtClean="0"/>
          </a:p>
          <a:p>
            <a:pPr>
              <a:spcBef>
                <a:spcPts val="600"/>
              </a:spcBef>
              <a:spcAft>
                <a:spcPts val="600"/>
              </a:spcAft>
              <a:defRPr/>
            </a:pPr>
            <a:endParaRPr lang="en-US" dirty="0" smtClean="0"/>
          </a:p>
          <a:p>
            <a:pPr>
              <a:spcBef>
                <a:spcPts val="600"/>
              </a:spcBef>
              <a:spcAft>
                <a:spcPts val="600"/>
              </a:spcAft>
              <a:defRPr/>
            </a:pPr>
            <a:r>
              <a:rPr lang="en-US" dirty="0" smtClean="0"/>
              <a:t>Example:</a:t>
            </a:r>
          </a:p>
        </p:txBody>
      </p:sp>
      <p:graphicFrame>
        <p:nvGraphicFramePr>
          <p:cNvPr id="917538" name="Group 34"/>
          <p:cNvGraphicFramePr>
            <a:graphicFrameLocks noGrp="1"/>
          </p:cNvGraphicFramePr>
          <p:nvPr>
            <p:ph sz="half" idx="2"/>
          </p:nvPr>
        </p:nvGraphicFramePr>
        <p:xfrm>
          <a:off x="457200" y="2798064"/>
          <a:ext cx="8229600" cy="2459736"/>
        </p:xfrm>
        <a:graphic>
          <a:graphicData uri="http://schemas.openxmlformats.org/drawingml/2006/table">
            <a:tbl>
              <a:tblPr/>
              <a:tblGrid>
                <a:gridCol w="1443345"/>
                <a:gridCol w="6786255"/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src 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  <a:cs typeface="Times New Roman" pitchFamily="18" charset="0"/>
                        </a:rPr>
                        <a:t>Location of image file</a:t>
                      </a:r>
                      <a:r>
                        <a:rPr kumimoji="1" lang="en-US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 (relative or absolute)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alt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  <a:cs typeface="Times New Roman" pitchFamily="18" charset="0"/>
                        </a:rPr>
                        <a:t>Substitute text for display</a:t>
                      </a:r>
                      <a:r>
                        <a:rPr kumimoji="1" lang="en-US" sz="2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 (e.g. in text mode)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align 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  <a:cs typeface="Times New Roman" pitchFamily="18" charset="0"/>
                        </a:rPr>
                        <a:t>Text alignment: </a:t>
                      </a:r>
                      <a:r>
                        <a:rPr kumimoji="1" lang="en-US" sz="2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bottom</a:t>
                      </a:r>
                      <a:r>
                        <a:rPr kumimoji="1" lang="en-US" sz="2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  <a:cs typeface="Times New Roman" pitchFamily="18" charset="0"/>
                        </a:rPr>
                        <a:t>, </a:t>
                      </a:r>
                      <a:r>
                        <a:rPr kumimoji="1" lang="en-US" sz="2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middle</a:t>
                      </a:r>
                      <a:r>
                        <a:rPr kumimoji="1" lang="en-US" sz="2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  <a:cs typeface="Times New Roman" pitchFamily="18" charset="0"/>
                        </a:rPr>
                        <a:t>, </a:t>
                      </a:r>
                      <a:r>
                        <a:rPr kumimoji="1" lang="en-US" sz="2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top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height 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  <a:cs typeface="Times New Roman" pitchFamily="18" charset="0"/>
                        </a:rPr>
                        <a:t>Number of pixels of the height</a:t>
                      </a:r>
                      <a:endParaRPr kumimoji="1" lang="en-US" sz="2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width 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  <a:cs typeface="Times New Roman" pitchFamily="18" charset="0"/>
                        </a:rPr>
                        <a:t>Number of pixels of the width</a:t>
                      </a:r>
                      <a:endParaRPr kumimoji="1" lang="en-US" sz="2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border 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  <a:cs typeface="Times New Roman" pitchFamily="18" charset="0"/>
                        </a:rPr>
                        <a:t>Size of border, 0 for no border</a:t>
                      </a:r>
                      <a:endParaRPr kumimoji="1" lang="en-US" sz="2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917533" name="Rectangle 29"/>
          <p:cNvSpPr>
            <a:spLocks noChangeArrowheads="1"/>
          </p:cNvSpPr>
          <p:nvPr/>
        </p:nvSpPr>
        <p:spPr bwMode="auto">
          <a:xfrm>
            <a:off x="457200" y="1516457"/>
            <a:ext cx="8229600" cy="4647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&lt;img src="/img/basd-logo.png"&gt;</a:t>
            </a:r>
          </a:p>
        </p:txBody>
      </p:sp>
      <p:sp>
        <p:nvSpPr>
          <p:cNvPr id="917536" name="Rectangle 32"/>
          <p:cNvSpPr>
            <a:spLocks noChangeArrowheads="1"/>
          </p:cNvSpPr>
          <p:nvPr/>
        </p:nvSpPr>
        <p:spPr bwMode="auto">
          <a:xfrm>
            <a:off x="457200" y="6012257"/>
            <a:ext cx="8229600" cy="4647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&lt;img src="./php-logo.png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alt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="PHP logo" border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="0"&gt;</a:t>
            </a: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Miscellaneous Tags</a:t>
            </a:r>
          </a:p>
        </p:txBody>
      </p:sp>
      <p:sp>
        <p:nvSpPr>
          <p:cNvPr id="919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&lt;hr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/&gt;</a:t>
            </a:r>
            <a:r>
              <a:rPr lang="en-US" dirty="0" smtClean="0"/>
              <a:t>: Draws a horizontal rule (line):</a:t>
            </a:r>
          </a:p>
          <a:p>
            <a:pPr>
              <a:defRPr/>
            </a:pPr>
            <a:endParaRPr lang="en-US" b="0" dirty="0" smtClean="0">
              <a:solidFill>
                <a:srgbClr val="42679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ourier New" pitchFamily="49" charset="0"/>
            </a:endParaRPr>
          </a:p>
          <a:p>
            <a:pPr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&lt;center&gt;&lt;/center&gt;</a:t>
            </a:r>
            <a:r>
              <a:rPr lang="en-US" dirty="0" smtClean="0"/>
              <a:t>: Deprecated!</a:t>
            </a:r>
          </a:p>
          <a:p>
            <a:pPr>
              <a:defRPr/>
            </a:pPr>
            <a:endParaRPr lang="en-US" dirty="0" smtClean="0"/>
          </a:p>
          <a:p>
            <a:pPr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&lt;font&gt;</a:t>
            </a:r>
            <a:r>
              <a:rPr lang="en-US" dirty="0" smtClean="0"/>
              <a:t>: Changes font style</a:t>
            </a:r>
          </a:p>
          <a:p>
            <a:pPr lvl="1">
              <a:defRPr/>
            </a:pPr>
            <a:endParaRPr lang="en-US" dirty="0" smtClean="0"/>
          </a:p>
          <a:p>
            <a:pPr lvl="1">
              <a:defRPr/>
            </a:pPr>
            <a:endParaRPr lang="en-US" dirty="0" smtClean="0"/>
          </a:p>
          <a:p>
            <a:pPr lvl="1">
              <a:defRPr/>
            </a:pPr>
            <a:r>
              <a:rPr lang="en-US" dirty="0" smtClean="0"/>
              <a:t> With CSS, there is no reason to use this tag</a:t>
            </a:r>
            <a:endParaRPr lang="en-US" b="0" dirty="0" smtClean="0">
              <a:solidFill>
                <a:srgbClr val="42679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ourier New" pitchFamily="49" charset="0"/>
            </a:endParaRPr>
          </a:p>
        </p:txBody>
      </p:sp>
      <p:sp>
        <p:nvSpPr>
          <p:cNvPr id="919557" name="Rectangle 5"/>
          <p:cNvSpPr>
            <a:spLocks noChangeArrowheads="1"/>
          </p:cNvSpPr>
          <p:nvPr/>
        </p:nvSpPr>
        <p:spPr bwMode="auto">
          <a:xfrm>
            <a:off x="609600" y="1821257"/>
            <a:ext cx="7853364" cy="4647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&lt;hr size="5" width="70%" /&gt;</a:t>
            </a: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19558" name="Rectangle 6"/>
          <p:cNvSpPr>
            <a:spLocks noChangeArrowheads="1"/>
          </p:cNvSpPr>
          <p:nvPr/>
        </p:nvSpPr>
        <p:spPr bwMode="auto">
          <a:xfrm>
            <a:off x="609600" y="3048000"/>
            <a:ext cx="7853364" cy="4647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&lt;center&gt;Hello World!&lt;/center&gt;</a:t>
            </a: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19560" name="Rectangle 8"/>
          <p:cNvSpPr>
            <a:spLocks noChangeArrowheads="1"/>
          </p:cNvSpPr>
          <p:nvPr/>
        </p:nvSpPr>
        <p:spPr bwMode="auto">
          <a:xfrm>
            <a:off x="609600" y="4343400"/>
            <a:ext cx="7853364" cy="83715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&lt;font size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="3" color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="blue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"&gt;Font3&lt;/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 size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="+4" 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color="blue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"&gt;Font+4&lt;/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font&gt;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5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Miscellaneous Tags – Example</a:t>
            </a:r>
            <a:endParaRPr lang="bg-BG" dirty="0" smtClean="0"/>
          </a:p>
        </p:txBody>
      </p:sp>
      <p:sp>
        <p:nvSpPr>
          <p:cNvPr id="963588" name="Rectangle 4"/>
          <p:cNvSpPr>
            <a:spLocks noChangeArrowheads="1"/>
          </p:cNvSpPr>
          <p:nvPr/>
        </p:nvSpPr>
        <p:spPr bwMode="auto">
          <a:xfrm>
            <a:off x="608013" y="2019437"/>
            <a:ext cx="7926388" cy="42911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&lt;head&gt;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&lt;title&gt;Miscellaneous Tags Example&lt;/title&gt;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&lt;/head&gt;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&lt;body&gt;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&lt;hr size="5" width="70%" /&gt;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&lt;center&gt;Hello World!&lt;/center&gt;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&lt;font size="3" color="blue"&gt;Font3&lt;/font&gt;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&lt;font size="+4" color="blue"&gt;Font+4&lt;/font&gt;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&lt;/body&gt;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295422" y="2087354"/>
            <a:ext cx="1809978" cy="579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2575" indent="-282575" eaLnBrk="0" hangingPunct="0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282575" algn="l"/>
              </a:tabLst>
            </a:pPr>
            <a:r>
              <a:rPr lang="en-US" sz="2800" b="1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misc.html</a:t>
            </a:r>
            <a:endParaRPr lang="en-US" sz="2800" b="1" dirty="0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05400" y="1066799"/>
            <a:ext cx="3171825" cy="2714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70" name="Text Box 6"/>
          <p:cNvSpPr txBox="1">
            <a:spLocks noChangeArrowheads="1"/>
          </p:cNvSpPr>
          <p:nvPr/>
        </p:nvSpPr>
        <p:spPr bwMode="auto">
          <a:xfrm>
            <a:off x="3492500" y="4937125"/>
            <a:ext cx="2016899" cy="1200329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457200" indent="-457200" eaLnBrk="1" hangingPunct="1">
              <a:lnSpc>
                <a:spcPct val="100000"/>
              </a:lnSpc>
              <a:buFontTx/>
              <a:buAutoNum type="alphaLcPeriod"/>
            </a:pPr>
            <a:r>
              <a:rPr kumimoji="0" lang="en-US" sz="24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Apple</a:t>
            </a:r>
          </a:p>
          <a:p>
            <a:pPr marL="457200" indent="-457200" eaLnBrk="1" hangingPunct="1">
              <a:lnSpc>
                <a:spcPct val="100000"/>
              </a:lnSpc>
              <a:buFontTx/>
              <a:buAutoNum type="alphaLcPeriod"/>
            </a:pPr>
            <a:r>
              <a:rPr kumimoji="0" lang="en-US" sz="24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Orange</a:t>
            </a:r>
          </a:p>
          <a:p>
            <a:pPr marL="457200" indent="-457200" eaLnBrk="1" hangingPunct="1">
              <a:lnSpc>
                <a:spcPct val="100000"/>
              </a:lnSpc>
              <a:buFontTx/>
              <a:buAutoNum type="alphaLcPeriod"/>
            </a:pPr>
            <a:r>
              <a:rPr kumimoji="0" lang="en-US" sz="24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Grapefruit</a:t>
            </a:r>
          </a:p>
        </p:txBody>
      </p:sp>
      <p:sp>
        <p:nvSpPr>
          <p:cNvPr id="921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Ordered Lists: </a:t>
            </a:r>
            <a:r>
              <a:rPr lang="en-US" noProof="1" smtClean="0"/>
              <a:t>&lt;ol&gt;</a:t>
            </a:r>
            <a:r>
              <a:rPr lang="en-US" smtClean="0"/>
              <a:t> Tag</a:t>
            </a:r>
          </a:p>
        </p:txBody>
      </p:sp>
      <p:sp>
        <p:nvSpPr>
          <p:cNvPr id="9216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914400"/>
            <a:ext cx="8686800" cy="5715000"/>
          </a:xfrm>
        </p:spPr>
        <p:txBody>
          <a:bodyPr/>
          <a:lstStyle/>
          <a:p>
            <a:pPr>
              <a:defRPr/>
            </a:pPr>
            <a:r>
              <a:rPr lang="en-US" sz="3000" dirty="0" smtClean="0"/>
              <a:t>Create an 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O</a:t>
            </a:r>
            <a:r>
              <a:rPr lang="en-US" sz="3000" dirty="0" smtClean="0"/>
              <a:t>rdered 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L</a:t>
            </a:r>
            <a:r>
              <a:rPr lang="en-US" sz="3000" dirty="0" smtClean="0"/>
              <a:t>ist using </a:t>
            </a:r>
            <a:r>
              <a:rPr lang="en-US" sz="3000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&lt;ol&gt;&lt;/ol&gt;</a:t>
            </a:r>
            <a:r>
              <a:rPr lang="en-US" sz="3000" dirty="0" smtClean="0"/>
              <a:t>:</a:t>
            </a:r>
            <a:endParaRPr lang="en-US" sz="3000" noProof="1" smtClean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>
              <a:defRPr/>
            </a:pPr>
            <a:endParaRPr lang="en-US" sz="3000" noProof="1" smtClean="0">
              <a:latin typeface="Courier New" pitchFamily="49" charset="0"/>
            </a:endParaRPr>
          </a:p>
          <a:p>
            <a:pPr>
              <a:defRPr/>
            </a:pPr>
            <a:endParaRPr lang="en-US" sz="3000" dirty="0" smtClean="0">
              <a:latin typeface="Courier New" pitchFamily="49" charset="0"/>
            </a:endParaRPr>
          </a:p>
          <a:p>
            <a:pPr>
              <a:defRPr/>
            </a:pPr>
            <a:endParaRPr lang="en-US" sz="3000" dirty="0" smtClean="0">
              <a:solidFill>
                <a:srgbClr val="426790"/>
              </a:solidFill>
              <a:latin typeface="Courier New" pitchFamily="49" charset="0"/>
            </a:endParaRPr>
          </a:p>
          <a:p>
            <a:pPr>
              <a:defRPr/>
            </a:pPr>
            <a:r>
              <a:rPr lang="en-US" sz="3000" dirty="0" smtClean="0"/>
              <a:t>Attribute values for 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type</a:t>
            </a:r>
            <a:r>
              <a:rPr lang="en-US" sz="3000" dirty="0" smtClean="0"/>
              <a:t> are </a:t>
            </a:r>
            <a:r>
              <a:rPr lang="en-US" sz="3000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sz="3000" dirty="0" smtClean="0"/>
              <a:t>, </a:t>
            </a:r>
            <a:r>
              <a:rPr lang="en-US" sz="3000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A</a:t>
            </a:r>
            <a:r>
              <a:rPr lang="en-US" sz="3000" dirty="0" smtClean="0"/>
              <a:t>, </a:t>
            </a:r>
            <a:r>
              <a:rPr lang="en-US" sz="3000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a</a:t>
            </a:r>
            <a:r>
              <a:rPr lang="en-US" sz="3000" dirty="0" smtClean="0"/>
              <a:t>, </a:t>
            </a:r>
            <a:r>
              <a:rPr lang="en-US" sz="3000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I</a:t>
            </a:r>
            <a:r>
              <a:rPr lang="en-US" sz="3000" dirty="0" smtClean="0"/>
              <a:t>, or </a:t>
            </a:r>
            <a:r>
              <a:rPr lang="en-US" sz="3000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i</a:t>
            </a:r>
          </a:p>
        </p:txBody>
      </p:sp>
      <p:sp>
        <p:nvSpPr>
          <p:cNvPr id="62468" name="Text Box 4"/>
          <p:cNvSpPr txBox="1">
            <a:spLocks noChangeArrowheads="1"/>
          </p:cNvSpPr>
          <p:nvPr/>
        </p:nvSpPr>
        <p:spPr bwMode="auto">
          <a:xfrm>
            <a:off x="323850" y="4041775"/>
            <a:ext cx="2016899" cy="1200329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457200" indent="-457200" eaLnBrk="1" hangingPunct="1">
              <a:lnSpc>
                <a:spcPct val="100000"/>
              </a:lnSpc>
              <a:buFontTx/>
              <a:buAutoNum type="arabicPeriod"/>
            </a:pPr>
            <a:r>
              <a:rPr kumimoji="0" lang="en-US" sz="24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Apple</a:t>
            </a:r>
          </a:p>
          <a:p>
            <a:pPr marL="457200" indent="-457200" eaLnBrk="1" hangingPunct="1">
              <a:lnSpc>
                <a:spcPct val="100000"/>
              </a:lnSpc>
              <a:buFontTx/>
              <a:buAutoNum type="arabicPeriod"/>
            </a:pPr>
            <a:r>
              <a:rPr kumimoji="0" lang="en-US" sz="24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Orange</a:t>
            </a:r>
          </a:p>
          <a:p>
            <a:pPr marL="457200" indent="-457200" eaLnBrk="1" hangingPunct="1">
              <a:lnSpc>
                <a:spcPct val="100000"/>
              </a:lnSpc>
              <a:buFontTx/>
              <a:buAutoNum type="arabicPeriod"/>
            </a:pPr>
            <a:r>
              <a:rPr kumimoji="0" lang="en-US" sz="24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Grapefruit</a:t>
            </a:r>
          </a:p>
        </p:txBody>
      </p:sp>
      <p:sp>
        <p:nvSpPr>
          <p:cNvPr id="62469" name="Text Box 5"/>
          <p:cNvSpPr txBox="1">
            <a:spLocks noChangeArrowheads="1"/>
          </p:cNvSpPr>
          <p:nvPr/>
        </p:nvSpPr>
        <p:spPr bwMode="auto">
          <a:xfrm>
            <a:off x="1479550" y="5370513"/>
            <a:ext cx="2016899" cy="1200329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457200" indent="-457200" eaLnBrk="1" hangingPunct="1">
              <a:lnSpc>
                <a:spcPct val="100000"/>
              </a:lnSpc>
              <a:buFontTx/>
              <a:buAutoNum type="alphaUcPeriod"/>
            </a:pPr>
            <a:r>
              <a:rPr kumimoji="0" lang="en-US" sz="24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Apple</a:t>
            </a:r>
          </a:p>
          <a:p>
            <a:pPr marL="457200" indent="-457200" eaLnBrk="1" hangingPunct="1">
              <a:lnSpc>
                <a:spcPct val="100000"/>
              </a:lnSpc>
              <a:buFontTx/>
              <a:buAutoNum type="alphaUcPeriod"/>
            </a:pPr>
            <a:r>
              <a:rPr lang="en-US" sz="24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Orange</a:t>
            </a:r>
          </a:p>
          <a:p>
            <a:pPr marL="457200" indent="-457200" eaLnBrk="1" hangingPunct="1">
              <a:lnSpc>
                <a:spcPct val="100000"/>
              </a:lnSpc>
              <a:buFontTx/>
              <a:buAutoNum type="alphaUcPeriod"/>
            </a:pPr>
            <a:r>
              <a:rPr kumimoji="0" lang="en-US" sz="24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Grapefruit</a:t>
            </a:r>
          </a:p>
        </p:txBody>
      </p:sp>
      <p:sp>
        <p:nvSpPr>
          <p:cNvPr id="62471" name="Text Box 7"/>
          <p:cNvSpPr txBox="1">
            <a:spLocks noChangeArrowheads="1"/>
          </p:cNvSpPr>
          <p:nvPr/>
        </p:nvSpPr>
        <p:spPr bwMode="auto">
          <a:xfrm>
            <a:off x="5601613" y="5297488"/>
            <a:ext cx="2170787" cy="1200329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609600" indent="-609600" eaLnBrk="1" hangingPunct="1">
              <a:lnSpc>
                <a:spcPct val="100000"/>
              </a:lnSpc>
              <a:buFontTx/>
              <a:buAutoNum type="romanUcPeriod"/>
            </a:pPr>
            <a:r>
              <a:rPr kumimoji="0" lang="en-US" sz="24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Apple</a:t>
            </a:r>
          </a:p>
          <a:p>
            <a:pPr marL="609600" indent="-609600" eaLnBrk="1" hangingPunct="1">
              <a:lnSpc>
                <a:spcPct val="100000"/>
              </a:lnSpc>
              <a:buFontTx/>
              <a:buAutoNum type="romanUcPeriod"/>
            </a:pPr>
            <a:r>
              <a:rPr kumimoji="0" lang="en-US" sz="24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Orange</a:t>
            </a:r>
          </a:p>
          <a:p>
            <a:pPr marL="609600" indent="-609600" eaLnBrk="1" hangingPunct="1">
              <a:lnSpc>
                <a:spcPct val="100000"/>
              </a:lnSpc>
              <a:buFontTx/>
              <a:buAutoNum type="romanUcPeriod"/>
            </a:pPr>
            <a:r>
              <a:rPr kumimoji="0" lang="en-US" sz="24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Grapefruit</a:t>
            </a:r>
          </a:p>
        </p:txBody>
      </p:sp>
      <p:sp>
        <p:nvSpPr>
          <p:cNvPr id="62472" name="Text Box 8"/>
          <p:cNvSpPr txBox="1">
            <a:spLocks noChangeArrowheads="1"/>
          </p:cNvSpPr>
          <p:nvPr/>
        </p:nvSpPr>
        <p:spPr bwMode="auto">
          <a:xfrm>
            <a:off x="7088188" y="4217988"/>
            <a:ext cx="2055371" cy="1200329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495300" indent="-495300" eaLnBrk="1" hangingPunct="1">
              <a:lnSpc>
                <a:spcPct val="100000"/>
              </a:lnSpc>
              <a:buFontTx/>
              <a:buAutoNum type="romanLcPeriod"/>
            </a:pPr>
            <a:r>
              <a:rPr kumimoji="0" lang="en-US" sz="2400" b="1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Apple</a:t>
            </a:r>
          </a:p>
          <a:p>
            <a:pPr marL="495300" indent="-495300" eaLnBrk="1" hangingPunct="1">
              <a:lnSpc>
                <a:spcPct val="100000"/>
              </a:lnSpc>
              <a:buFontTx/>
              <a:buAutoNum type="romanLcPeriod"/>
            </a:pPr>
            <a:r>
              <a:rPr kumimoji="0" lang="en-US" sz="2400" b="1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Orange</a:t>
            </a:r>
          </a:p>
          <a:p>
            <a:pPr marL="495300" indent="-495300" eaLnBrk="1" hangingPunct="1">
              <a:lnSpc>
                <a:spcPct val="100000"/>
              </a:lnSpc>
              <a:buFontTx/>
              <a:buAutoNum type="romanLcPeriod"/>
            </a:pPr>
            <a:r>
              <a:rPr kumimoji="0" lang="en-US" sz="2400" b="1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Grapefruit</a:t>
            </a:r>
          </a:p>
        </p:txBody>
      </p:sp>
      <p:sp>
        <p:nvSpPr>
          <p:cNvPr id="921609" name="Line 9"/>
          <p:cNvSpPr>
            <a:spLocks noChangeShapeType="1"/>
          </p:cNvSpPr>
          <p:nvPr/>
        </p:nvSpPr>
        <p:spPr bwMode="auto">
          <a:xfrm flipH="1">
            <a:off x="793820" y="3886199"/>
            <a:ext cx="4540180" cy="987251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stealth" w="lg" len="lg"/>
          </a:ln>
          <a:effectLst/>
        </p:spPr>
        <p:txBody>
          <a:bodyPr wrap="none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21610" name="Oval 10"/>
          <p:cNvSpPr>
            <a:spLocks noChangeArrowheads="1"/>
          </p:cNvSpPr>
          <p:nvPr/>
        </p:nvSpPr>
        <p:spPr bwMode="auto">
          <a:xfrm>
            <a:off x="232298" y="4000500"/>
            <a:ext cx="539750" cy="1333500"/>
          </a:xfrm>
          <a:prstGeom prst="ellips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21611" name="Line 11"/>
          <p:cNvSpPr>
            <a:spLocks noChangeShapeType="1"/>
          </p:cNvSpPr>
          <p:nvPr/>
        </p:nvSpPr>
        <p:spPr bwMode="auto">
          <a:xfrm flipH="1">
            <a:off x="1889089" y="3886200"/>
            <a:ext cx="3902109" cy="1519813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stealth" w="lg" len="lg"/>
          </a:ln>
          <a:effectLst/>
        </p:spPr>
        <p:txBody>
          <a:bodyPr wrap="none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21612" name="Oval 12"/>
          <p:cNvSpPr>
            <a:spLocks noChangeArrowheads="1"/>
          </p:cNvSpPr>
          <p:nvPr/>
        </p:nvSpPr>
        <p:spPr bwMode="auto">
          <a:xfrm>
            <a:off x="1408653" y="5294313"/>
            <a:ext cx="560823" cy="1371600"/>
          </a:xfrm>
          <a:prstGeom prst="ellips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21613" name="Line 13"/>
          <p:cNvSpPr>
            <a:spLocks noChangeShapeType="1"/>
          </p:cNvSpPr>
          <p:nvPr/>
        </p:nvSpPr>
        <p:spPr bwMode="auto">
          <a:xfrm flipH="1">
            <a:off x="3868614" y="3886201"/>
            <a:ext cx="2303585" cy="1158072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stealth" w="lg" len="lg"/>
          </a:ln>
          <a:effectLst/>
        </p:spPr>
        <p:txBody>
          <a:bodyPr wrap="none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21614" name="Oval 14"/>
          <p:cNvSpPr>
            <a:spLocks noChangeArrowheads="1"/>
          </p:cNvSpPr>
          <p:nvPr/>
        </p:nvSpPr>
        <p:spPr bwMode="auto">
          <a:xfrm>
            <a:off x="3394598" y="4941906"/>
            <a:ext cx="577850" cy="1276350"/>
          </a:xfrm>
          <a:prstGeom prst="ellips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21615" name="Line 15"/>
          <p:cNvSpPr>
            <a:spLocks noChangeShapeType="1"/>
          </p:cNvSpPr>
          <p:nvPr/>
        </p:nvSpPr>
        <p:spPr bwMode="auto">
          <a:xfrm flipH="1">
            <a:off x="5908431" y="3886200"/>
            <a:ext cx="797168" cy="1348991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stealth" w="lg" len="lg"/>
          </a:ln>
          <a:effectLst/>
        </p:spPr>
        <p:txBody>
          <a:bodyPr wrap="none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21616" name="Oval 16"/>
          <p:cNvSpPr>
            <a:spLocks noChangeArrowheads="1"/>
          </p:cNvSpPr>
          <p:nvPr/>
        </p:nvSpPr>
        <p:spPr bwMode="auto">
          <a:xfrm>
            <a:off x="5506496" y="5221288"/>
            <a:ext cx="639763" cy="1371600"/>
          </a:xfrm>
          <a:prstGeom prst="ellips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21617" name="Line 17"/>
          <p:cNvSpPr>
            <a:spLocks noChangeShapeType="1"/>
          </p:cNvSpPr>
          <p:nvPr/>
        </p:nvSpPr>
        <p:spPr bwMode="auto">
          <a:xfrm flipH="1">
            <a:off x="7380288" y="3886201"/>
            <a:ext cx="163512" cy="330200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stealth" w="lg" len="lg"/>
          </a:ln>
          <a:effectLst/>
        </p:spPr>
        <p:txBody>
          <a:bodyPr wrap="none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21618" name="Oval 18"/>
          <p:cNvSpPr>
            <a:spLocks noChangeArrowheads="1"/>
          </p:cNvSpPr>
          <p:nvPr/>
        </p:nvSpPr>
        <p:spPr bwMode="auto">
          <a:xfrm>
            <a:off x="6984440" y="4225926"/>
            <a:ext cx="612776" cy="1260474"/>
          </a:xfrm>
          <a:prstGeom prst="ellips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21620" name="Rectangle 20"/>
          <p:cNvSpPr>
            <a:spLocks noChangeArrowheads="1"/>
          </p:cNvSpPr>
          <p:nvPr/>
        </p:nvSpPr>
        <p:spPr bwMode="auto">
          <a:xfrm>
            <a:off x="538163" y="1586354"/>
            <a:ext cx="8066087" cy="176644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&lt;ol type="1"&gt;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&lt;li&gt;Apple&lt;/li&gt;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&lt;li&gt;Orange&lt;/li&gt;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&lt;li&gt;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Grapefruit</a:t>
            </a:r>
            <a:r>
              <a:rPr lang="it-IT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&lt;/li&gt;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&lt;/ol&gt;</a:t>
            </a:r>
            <a:endParaRPr lang="it-IT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3900" smtClean="0"/>
              <a:t>Unordered Lists: </a:t>
            </a:r>
            <a:r>
              <a:rPr lang="en-US" sz="3900" noProof="1" smtClean="0"/>
              <a:t>&lt;</a:t>
            </a:r>
            <a:r>
              <a:rPr lang="en-US" sz="3900" smtClean="0"/>
              <a:t>u</a:t>
            </a:r>
            <a:r>
              <a:rPr lang="en-US" sz="3900" noProof="1" smtClean="0"/>
              <a:t>l&gt;</a:t>
            </a:r>
            <a:r>
              <a:rPr lang="en-US" sz="3900" smtClean="0"/>
              <a:t> Tag</a:t>
            </a:r>
          </a:p>
        </p:txBody>
      </p:sp>
      <p:sp>
        <p:nvSpPr>
          <p:cNvPr id="9236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914400"/>
            <a:ext cx="8686800" cy="5791200"/>
          </a:xfrm>
        </p:spPr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dirty="0" smtClean="0"/>
              <a:t>Create an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U</a:t>
            </a:r>
            <a:r>
              <a:rPr lang="en-US" dirty="0" smtClean="0"/>
              <a:t>nordered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L</a:t>
            </a:r>
            <a:r>
              <a:rPr lang="en-US" dirty="0" smtClean="0"/>
              <a:t>ist using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&lt;ul&gt;&lt;/ul&gt;</a:t>
            </a:r>
            <a:r>
              <a:rPr lang="en-US" dirty="0" smtClean="0"/>
              <a:t>:</a:t>
            </a:r>
            <a:endParaRPr lang="en-US" noProof="1" smtClean="0">
              <a:latin typeface="Courier New" pitchFamily="49" charset="0"/>
            </a:endParaRPr>
          </a:p>
          <a:p>
            <a:pPr>
              <a:lnSpc>
                <a:spcPct val="100000"/>
              </a:lnSpc>
              <a:defRPr/>
            </a:pPr>
            <a:endParaRPr lang="en-US" noProof="1" smtClean="0">
              <a:solidFill>
                <a:srgbClr val="426790"/>
              </a:solidFill>
              <a:latin typeface="Courier New" pitchFamily="49" charset="0"/>
            </a:endParaRPr>
          </a:p>
          <a:p>
            <a:pPr>
              <a:lnSpc>
                <a:spcPct val="100000"/>
              </a:lnSpc>
              <a:defRPr/>
            </a:pPr>
            <a:endParaRPr lang="en-US" dirty="0" smtClean="0">
              <a:solidFill>
                <a:srgbClr val="426790"/>
              </a:solidFill>
              <a:latin typeface="Courier New" pitchFamily="49" charset="0"/>
            </a:endParaRPr>
          </a:p>
          <a:p>
            <a:pPr>
              <a:lnSpc>
                <a:spcPct val="100000"/>
              </a:lnSpc>
              <a:defRPr/>
            </a:pPr>
            <a:endParaRPr lang="en-US" dirty="0" smtClean="0"/>
          </a:p>
          <a:p>
            <a:pPr>
              <a:lnSpc>
                <a:spcPct val="100000"/>
              </a:lnSpc>
              <a:defRPr/>
            </a:pPr>
            <a:r>
              <a:rPr lang="en-US" dirty="0" smtClean="0"/>
              <a:t>Attribute values for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type</a:t>
            </a:r>
            <a:r>
              <a:rPr lang="en-US" dirty="0" smtClean="0"/>
              <a:t> are:</a:t>
            </a:r>
          </a:p>
          <a:p>
            <a:pPr lvl="1">
              <a:lnSpc>
                <a:spcPct val="100000"/>
              </a:lnSpc>
              <a:defRPr/>
            </a:pP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disc</a:t>
            </a:r>
            <a:r>
              <a:rPr lang="en-US" sz="2800" dirty="0" smtClean="0"/>
              <a:t>,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circle</a:t>
            </a:r>
            <a:r>
              <a:rPr lang="en-US" sz="2800" dirty="0" smtClean="0"/>
              <a:t> or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square</a:t>
            </a:r>
          </a:p>
        </p:txBody>
      </p:sp>
      <p:sp>
        <p:nvSpPr>
          <p:cNvPr id="923652" name="Line 4"/>
          <p:cNvSpPr>
            <a:spLocks noChangeShapeType="1"/>
          </p:cNvSpPr>
          <p:nvPr/>
        </p:nvSpPr>
        <p:spPr bwMode="auto">
          <a:xfrm flipH="1">
            <a:off x="892176" y="4572000"/>
            <a:ext cx="403224" cy="304800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 type="none" w="lg" len="sm"/>
            <a:tailEnd type="stealth" w="lg" len="lg"/>
          </a:ln>
          <a:effectLst/>
        </p:spPr>
        <p:txBody>
          <a:bodyPr wrap="none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23653" name="Line 5"/>
          <p:cNvSpPr>
            <a:spLocks noChangeShapeType="1"/>
          </p:cNvSpPr>
          <p:nvPr/>
        </p:nvSpPr>
        <p:spPr bwMode="auto">
          <a:xfrm>
            <a:off x="4780504" y="4495800"/>
            <a:ext cx="1447800" cy="543448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 type="none" w="lg" len="sm"/>
            <a:tailEnd type="stealth" w="lg" len="lg"/>
          </a:ln>
          <a:effectLst/>
        </p:spPr>
        <p:txBody>
          <a:bodyPr wrap="none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23654" name="Line 6"/>
          <p:cNvSpPr>
            <a:spLocks noChangeShapeType="1"/>
          </p:cNvSpPr>
          <p:nvPr/>
        </p:nvSpPr>
        <p:spPr bwMode="auto">
          <a:xfrm>
            <a:off x="2667000" y="4572000"/>
            <a:ext cx="818104" cy="467248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 type="none" w="lg" len="sm"/>
            <a:tailEnd type="stealth" w="lg" len="lg"/>
          </a:ln>
          <a:effectLst/>
        </p:spPr>
        <p:txBody>
          <a:bodyPr wrap="none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3495" name="Text Box 7"/>
          <p:cNvSpPr txBox="1">
            <a:spLocks noChangeArrowheads="1"/>
          </p:cNvSpPr>
          <p:nvPr/>
        </p:nvSpPr>
        <p:spPr bwMode="auto">
          <a:xfrm>
            <a:off x="563544" y="4876800"/>
            <a:ext cx="1676400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buFontTx/>
              <a:buChar char="•"/>
            </a:pPr>
            <a:r>
              <a:rPr kumimoji="0" lang="en-US" sz="24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  Apple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buFontTx/>
              <a:buChar char="•"/>
            </a:pPr>
            <a:r>
              <a:rPr kumimoji="0" lang="en-US" sz="24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  Orange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buFontTx/>
              <a:buChar char="•"/>
            </a:pPr>
            <a:r>
              <a:rPr kumimoji="0" lang="en-US" sz="24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  Pear</a:t>
            </a:r>
          </a:p>
        </p:txBody>
      </p:sp>
      <p:sp>
        <p:nvSpPr>
          <p:cNvPr id="63496" name="Text Box 8"/>
          <p:cNvSpPr txBox="1">
            <a:spLocks noChangeArrowheads="1"/>
          </p:cNvSpPr>
          <p:nvPr/>
        </p:nvSpPr>
        <p:spPr bwMode="auto">
          <a:xfrm>
            <a:off x="3485104" y="4876800"/>
            <a:ext cx="1905000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buFontTx/>
              <a:buChar char="o"/>
            </a:pPr>
            <a:r>
              <a:rPr kumimoji="0" lang="en-US" sz="24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  Apple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buFontTx/>
              <a:buChar char="o"/>
            </a:pPr>
            <a:r>
              <a:rPr kumimoji="0" lang="en-US" sz="24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  Orange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buFontTx/>
              <a:buChar char="o"/>
            </a:pPr>
            <a:r>
              <a:rPr kumimoji="0" lang="en-US" sz="24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  Pear</a:t>
            </a:r>
          </a:p>
        </p:txBody>
      </p:sp>
      <p:sp>
        <p:nvSpPr>
          <p:cNvPr id="63497" name="Text Box 9"/>
          <p:cNvSpPr txBox="1">
            <a:spLocks noChangeArrowheads="1"/>
          </p:cNvSpPr>
          <p:nvPr/>
        </p:nvSpPr>
        <p:spPr bwMode="auto">
          <a:xfrm>
            <a:off x="6227763" y="4945063"/>
            <a:ext cx="1905000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buFont typeface="Wingdings" pitchFamily="2" charset="2"/>
              <a:buChar char="§"/>
            </a:pPr>
            <a:r>
              <a:rPr kumimoji="0" lang="en-US" sz="2400" b="1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  Apple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buFont typeface="Wingdings" pitchFamily="2" charset="2"/>
              <a:buChar char="§"/>
            </a:pPr>
            <a:r>
              <a:rPr kumimoji="0" lang="en-US" sz="2400" b="1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  Orange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buFont typeface="Wingdings" pitchFamily="2" charset="2"/>
              <a:buChar char="§"/>
            </a:pPr>
            <a:r>
              <a:rPr kumimoji="0" lang="en-US" sz="2400" b="1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  Pear</a:t>
            </a:r>
          </a:p>
        </p:txBody>
      </p:sp>
      <p:sp>
        <p:nvSpPr>
          <p:cNvPr id="923658" name="Oval 10"/>
          <p:cNvSpPr>
            <a:spLocks noChangeArrowheads="1"/>
          </p:cNvSpPr>
          <p:nvPr/>
        </p:nvSpPr>
        <p:spPr bwMode="auto">
          <a:xfrm>
            <a:off x="533400" y="4868863"/>
            <a:ext cx="358776" cy="1655762"/>
          </a:xfrm>
          <a:prstGeom prst="ellips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23659" name="Oval 11"/>
          <p:cNvSpPr>
            <a:spLocks noChangeArrowheads="1"/>
          </p:cNvSpPr>
          <p:nvPr/>
        </p:nvSpPr>
        <p:spPr bwMode="auto">
          <a:xfrm>
            <a:off x="6172200" y="4868863"/>
            <a:ext cx="447676" cy="1676400"/>
          </a:xfrm>
          <a:prstGeom prst="ellips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23660" name="Oval 12"/>
          <p:cNvSpPr>
            <a:spLocks noChangeArrowheads="1"/>
          </p:cNvSpPr>
          <p:nvPr/>
        </p:nvSpPr>
        <p:spPr bwMode="auto">
          <a:xfrm>
            <a:off x="3449096" y="4884233"/>
            <a:ext cx="431800" cy="1600200"/>
          </a:xfrm>
          <a:prstGeom prst="ellips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23662" name="Rectangle 14"/>
          <p:cNvSpPr>
            <a:spLocks noChangeArrowheads="1"/>
          </p:cNvSpPr>
          <p:nvPr/>
        </p:nvSpPr>
        <p:spPr bwMode="auto">
          <a:xfrm>
            <a:off x="608013" y="1524000"/>
            <a:ext cx="7926388" cy="178510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&lt;ul type="disk"&gt;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&lt;li&gt;Apple&lt;/li&gt;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&lt;li&gt;Orange&lt;/li&gt;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&lt;li&gt;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Grapefruit</a:t>
            </a:r>
            <a:r>
              <a:rPr lang="it-IT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&lt;/li&gt;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&lt;/ul&gt;</a:t>
            </a:r>
            <a:endParaRPr lang="it-IT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99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228600" y="1066799"/>
            <a:ext cx="8610600" cy="550545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000" dirty="0"/>
              <a:t>Client’s browser renders Web pages returned by the Web servers</a:t>
            </a:r>
          </a:p>
          <a:p>
            <a:pPr lvl="1">
              <a:lnSpc>
                <a:spcPct val="100000"/>
              </a:lnSpc>
            </a:pPr>
            <a:r>
              <a:rPr lang="en-US" sz="2800" dirty="0"/>
              <a:t>Pages are </a:t>
            </a:r>
            <a:r>
              <a:rPr lang="en-US" sz="2800" dirty="0" smtClean="0"/>
              <a:t>in HTML </a:t>
            </a:r>
            <a:r>
              <a:rPr lang="en-US" sz="2800" dirty="0"/>
              <a:t>(Hyper Text Markup Language)</a:t>
            </a:r>
          </a:p>
          <a:p>
            <a:pPr lvl="1">
              <a:lnSpc>
                <a:spcPct val="100000"/>
              </a:lnSpc>
            </a:pPr>
            <a:r>
              <a:rPr lang="en-US" sz="2800" dirty="0"/>
              <a:t>Browsers shows the text, graphics and sounds</a:t>
            </a:r>
          </a:p>
          <a:p>
            <a:pPr lvl="1">
              <a:lnSpc>
                <a:spcPct val="100000"/>
              </a:lnSpc>
            </a:pPr>
            <a:r>
              <a:rPr lang="en-US" sz="2800" dirty="0"/>
              <a:t>HTML pages contain hyperlinks </a:t>
            </a:r>
            <a:r>
              <a:rPr lang="en-US" sz="2800" dirty="0" smtClean="0"/>
              <a:t>to other </a:t>
            </a:r>
            <a:r>
              <a:rPr lang="en-US" sz="2800" dirty="0"/>
              <a:t>pages</a:t>
            </a:r>
          </a:p>
          <a:p>
            <a:pPr>
              <a:lnSpc>
                <a:spcPct val="100000"/>
              </a:lnSpc>
            </a:pPr>
            <a:r>
              <a:rPr lang="en-US" sz="3000" dirty="0"/>
              <a:t>The entire WWW system runs over standard networking protocols</a:t>
            </a:r>
          </a:p>
          <a:p>
            <a:pPr lvl="1">
              <a:lnSpc>
                <a:spcPct val="100000"/>
              </a:lnSpc>
            </a:pPr>
            <a:r>
              <a:rPr lang="en-US" sz="2800" dirty="0"/>
              <a:t>TCP/IP, DNS, HTTP, …</a:t>
            </a:r>
          </a:p>
          <a:p>
            <a:pPr>
              <a:lnSpc>
                <a:spcPct val="100000"/>
              </a:lnSpc>
            </a:pPr>
            <a:r>
              <a:rPr lang="en-US" sz="3000" dirty="0"/>
              <a:t>HTTP protocol is fundamental for WWW</a:t>
            </a:r>
          </a:p>
        </p:txBody>
      </p:sp>
      <p:sp>
        <p:nvSpPr>
          <p:cNvPr id="468995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WWW Infrastructure (2)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610600" y="6553200"/>
            <a:ext cx="457200" cy="228600"/>
          </a:xfr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Definition lists: &lt;dl&gt; tag</a:t>
            </a:r>
            <a:endParaRPr lang="bg-BG" smtClean="0"/>
          </a:p>
        </p:txBody>
      </p:sp>
      <p:sp>
        <p:nvSpPr>
          <p:cNvPr id="10618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dirty="0" smtClean="0"/>
              <a:t>Create definition lists using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&lt;dl&gt;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Pairs of text and associated definition; text is in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&lt;dt&gt;</a:t>
            </a:r>
            <a:r>
              <a:rPr lang="en-US" dirty="0" smtClean="0"/>
              <a:t> tag, definition in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&lt;dd&gt;</a:t>
            </a:r>
            <a:r>
              <a:rPr lang="en-US" dirty="0" smtClean="0"/>
              <a:t> tag</a:t>
            </a:r>
          </a:p>
          <a:p>
            <a:pPr lvl="1">
              <a:lnSpc>
                <a:spcPct val="100000"/>
              </a:lnSpc>
              <a:defRPr/>
            </a:pPr>
            <a:endParaRPr lang="en-US" dirty="0" smtClean="0"/>
          </a:p>
          <a:p>
            <a:pPr lvl="1">
              <a:lnSpc>
                <a:spcPct val="100000"/>
              </a:lnSpc>
              <a:defRPr/>
            </a:pPr>
            <a:endParaRPr lang="en-US" dirty="0" smtClean="0"/>
          </a:p>
          <a:p>
            <a:pPr lvl="1">
              <a:lnSpc>
                <a:spcPct val="100000"/>
              </a:lnSpc>
              <a:defRPr/>
            </a:pPr>
            <a:endParaRPr lang="en-US" dirty="0" smtClean="0"/>
          </a:p>
          <a:p>
            <a:pPr lvl="1">
              <a:lnSpc>
                <a:spcPct val="100000"/>
              </a:lnSpc>
              <a:defRPr/>
            </a:pPr>
            <a:endParaRPr lang="en-US" dirty="0" smtClean="0"/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Renders without bullets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Definition is indented</a:t>
            </a:r>
            <a:endParaRPr lang="bg-BG" dirty="0" smtClean="0"/>
          </a:p>
        </p:txBody>
      </p:sp>
      <p:sp>
        <p:nvSpPr>
          <p:cNvPr id="1061892" name="Rectangle 4"/>
          <p:cNvSpPr>
            <a:spLocks noChangeArrowheads="1"/>
          </p:cNvSpPr>
          <p:nvPr/>
        </p:nvSpPr>
        <p:spPr bwMode="auto">
          <a:xfrm>
            <a:off x="755650" y="2895600"/>
            <a:ext cx="7704138" cy="230620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&lt;dl&gt;</a:t>
            </a:r>
          </a:p>
          <a:p>
            <a:pPr lvl="1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&lt;dt&gt;HTML&lt;/dt&gt;</a:t>
            </a:r>
          </a:p>
          <a:p>
            <a:pPr lvl="1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&lt;dd&gt;A markup language …&lt;/dd&gt;</a:t>
            </a:r>
          </a:p>
          <a:p>
            <a:pPr lvl="1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&lt;dt&gt;CSS&lt;/dt&gt;</a:t>
            </a:r>
          </a:p>
          <a:p>
            <a:pPr lvl="1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&lt;dd&gt;Language used to …&lt;/dd&gt;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&lt;/dl&gt;</a:t>
            </a:r>
          </a:p>
        </p:txBody>
      </p:sp>
    </p:spTree>
  </p:cSld>
  <p:clrMapOvr>
    <a:masterClrMapping/>
  </p:clrMapOvr>
  <p:transition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6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Lists – Example</a:t>
            </a:r>
            <a:endParaRPr lang="bg-BG" dirty="0" smtClean="0"/>
          </a:p>
        </p:txBody>
      </p:sp>
      <p:sp>
        <p:nvSpPr>
          <p:cNvPr id="964612" name="Rectangle 4"/>
          <p:cNvSpPr>
            <a:spLocks noChangeArrowheads="1"/>
          </p:cNvSpPr>
          <p:nvPr/>
        </p:nvSpPr>
        <p:spPr bwMode="auto">
          <a:xfrm>
            <a:off x="538163" y="990600"/>
            <a:ext cx="8066087" cy="563231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&lt;body&gt;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&lt;ol type="1"&gt;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&lt;li&gt;Apple&lt;/li&gt;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&lt;li&gt;Orange&lt;/li&gt;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&lt;li&gt;Grapefruit&lt;/li&gt;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&lt;/ol&gt;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&lt;ul type="disc"&gt;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&lt;li&gt;Apple&lt;/li&gt;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&lt;li&gt;Orange&lt;/li&gt;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&lt;li&gt;Grapefruit&lt;/li&gt;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&lt;/ul&gt;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&lt;dl&gt;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 &lt;dt&gt;HTML&lt;/dt&gt;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 &lt;dd&gt;A markup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lang…&lt;/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&lt;/dl&gt;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&lt;/body&gt;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  <p:sp>
        <p:nvSpPr>
          <p:cNvPr id="6" name="Rectangle 5"/>
          <p:cNvSpPr/>
          <p:nvPr/>
        </p:nvSpPr>
        <p:spPr>
          <a:xfrm>
            <a:off x="6324600" y="971413"/>
            <a:ext cx="2238489" cy="5525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2575" indent="-282575" algn="r" eaLnBrk="0" hangingPunct="0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282575" algn="l"/>
              </a:tabLst>
            </a:pPr>
            <a:r>
              <a:rPr lang="en-US" sz="2800" b="1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lists.html</a:t>
            </a:r>
            <a:endParaRPr lang="en-US" sz="2800" b="1" dirty="0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09983" y="1517510"/>
            <a:ext cx="3642288" cy="48832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698" name="Rectangle 2"/>
          <p:cNvSpPr>
            <a:spLocks noGrp="1" noChangeArrowheads="1"/>
          </p:cNvSpPr>
          <p:nvPr>
            <p:ph type="title"/>
          </p:nvPr>
        </p:nvSpPr>
        <p:spPr/>
        <p:txBody>
          <a:bodyPr anchor="ctr" anchorCtr="0">
            <a:noAutofit/>
          </a:bodyPr>
          <a:lstStyle/>
          <a:p>
            <a:pPr>
              <a:lnSpc>
                <a:spcPts val="4000"/>
              </a:lnSpc>
              <a:defRPr/>
            </a:pPr>
            <a:r>
              <a:rPr lang="en-US" sz="4000" dirty="0" smtClean="0"/>
              <a:t>HTML Special Characters</a:t>
            </a:r>
          </a:p>
        </p:txBody>
      </p:sp>
      <p:grpSp>
        <p:nvGrpSpPr>
          <p:cNvPr id="2" name="Group 151"/>
          <p:cNvGrpSpPr>
            <a:grpSpLocks/>
          </p:cNvGrpSpPr>
          <p:nvPr/>
        </p:nvGrpSpPr>
        <p:grpSpPr bwMode="auto">
          <a:xfrm>
            <a:off x="533400" y="1066800"/>
            <a:ext cx="8077200" cy="5334000"/>
            <a:chOff x="518" y="984"/>
            <a:chExt cx="4721" cy="2990"/>
          </a:xfrm>
        </p:grpSpPr>
        <p:sp>
          <p:nvSpPr>
            <p:cNvPr id="925700" name="Rectangle 4"/>
            <p:cNvSpPr>
              <a:spLocks noChangeArrowheads="1"/>
            </p:cNvSpPr>
            <p:nvPr/>
          </p:nvSpPr>
          <p:spPr bwMode="auto">
            <a:xfrm>
              <a:off x="4151" y="3514"/>
              <a:ext cx="1088" cy="23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200" b="1" noProof="1">
                  <a:solidFill>
                    <a:schemeClr val="accent5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£</a:t>
              </a:r>
            </a:p>
          </p:txBody>
        </p:sp>
        <p:sp>
          <p:nvSpPr>
            <p:cNvPr id="925701" name="Rectangle 5"/>
            <p:cNvSpPr>
              <a:spLocks noChangeArrowheads="1"/>
            </p:cNvSpPr>
            <p:nvPr/>
          </p:nvSpPr>
          <p:spPr bwMode="auto">
            <a:xfrm>
              <a:off x="2881" y="3514"/>
              <a:ext cx="1270" cy="23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000" b="1" noProof="1">
                  <a:solidFill>
                    <a:schemeClr val="accent5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&amp;pound;</a:t>
              </a:r>
            </a:p>
          </p:txBody>
        </p:sp>
        <p:sp>
          <p:nvSpPr>
            <p:cNvPr id="925702" name="Rectangle 6"/>
            <p:cNvSpPr>
              <a:spLocks noChangeArrowheads="1"/>
            </p:cNvSpPr>
            <p:nvPr/>
          </p:nvSpPr>
          <p:spPr bwMode="auto">
            <a:xfrm>
              <a:off x="518" y="3514"/>
              <a:ext cx="2363" cy="23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000" b="1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British Pound</a:t>
              </a:r>
            </a:p>
          </p:txBody>
        </p:sp>
        <p:sp>
          <p:nvSpPr>
            <p:cNvPr id="925703" name="Rectangle 7"/>
            <p:cNvSpPr>
              <a:spLocks noChangeArrowheads="1"/>
            </p:cNvSpPr>
            <p:nvPr/>
          </p:nvSpPr>
          <p:spPr bwMode="auto">
            <a:xfrm>
              <a:off x="4151" y="3284"/>
              <a:ext cx="1088" cy="232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200" b="1" noProof="1">
                  <a:solidFill>
                    <a:schemeClr val="accent5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€</a:t>
              </a:r>
            </a:p>
          </p:txBody>
        </p:sp>
        <p:sp>
          <p:nvSpPr>
            <p:cNvPr id="925704" name="Rectangle 8"/>
            <p:cNvSpPr>
              <a:spLocks noChangeArrowheads="1"/>
            </p:cNvSpPr>
            <p:nvPr/>
          </p:nvSpPr>
          <p:spPr bwMode="auto">
            <a:xfrm>
              <a:off x="2881" y="3284"/>
              <a:ext cx="1270" cy="232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000" b="1" noProof="1">
                  <a:solidFill>
                    <a:schemeClr val="accent5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&amp;#8364;</a:t>
              </a:r>
            </a:p>
          </p:txBody>
        </p:sp>
        <p:sp>
          <p:nvSpPr>
            <p:cNvPr id="925705" name="Rectangle 9"/>
            <p:cNvSpPr>
              <a:spLocks noChangeArrowheads="1"/>
            </p:cNvSpPr>
            <p:nvPr/>
          </p:nvSpPr>
          <p:spPr bwMode="auto">
            <a:xfrm>
              <a:off x="518" y="3284"/>
              <a:ext cx="2363" cy="232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000" b="1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Euro</a:t>
              </a:r>
            </a:p>
          </p:txBody>
        </p:sp>
        <p:sp>
          <p:nvSpPr>
            <p:cNvPr id="925706" name="Rectangle 10"/>
            <p:cNvSpPr>
              <a:spLocks noChangeArrowheads="1"/>
            </p:cNvSpPr>
            <p:nvPr/>
          </p:nvSpPr>
          <p:spPr bwMode="auto">
            <a:xfrm>
              <a:off x="4151" y="3054"/>
              <a:ext cx="1088" cy="23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200" b="1">
                  <a:solidFill>
                    <a:schemeClr val="accent5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"</a:t>
              </a:r>
              <a:endParaRPr lang="en-US" sz="2200" b="1" noProof="1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25707" name="Rectangle 11"/>
            <p:cNvSpPr>
              <a:spLocks noChangeArrowheads="1"/>
            </p:cNvSpPr>
            <p:nvPr/>
          </p:nvSpPr>
          <p:spPr bwMode="auto">
            <a:xfrm>
              <a:off x="2881" y="3054"/>
              <a:ext cx="1270" cy="23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000" b="1" noProof="1">
                  <a:solidFill>
                    <a:schemeClr val="accent5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&amp;quot;</a:t>
              </a:r>
            </a:p>
          </p:txBody>
        </p:sp>
        <p:sp>
          <p:nvSpPr>
            <p:cNvPr id="925708" name="Rectangle 12"/>
            <p:cNvSpPr>
              <a:spLocks noChangeArrowheads="1"/>
            </p:cNvSpPr>
            <p:nvPr/>
          </p:nvSpPr>
          <p:spPr bwMode="auto">
            <a:xfrm>
              <a:off x="518" y="3054"/>
              <a:ext cx="2363" cy="23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000" b="1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Quotation Mark</a:t>
              </a:r>
            </a:p>
          </p:txBody>
        </p:sp>
        <p:sp>
          <p:nvSpPr>
            <p:cNvPr id="925709" name="Rectangle 13"/>
            <p:cNvSpPr>
              <a:spLocks noChangeArrowheads="1"/>
            </p:cNvSpPr>
            <p:nvPr/>
          </p:nvSpPr>
          <p:spPr bwMode="auto">
            <a:xfrm>
              <a:off x="4151" y="3744"/>
              <a:ext cx="1088" cy="23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200" b="1" noProof="1">
                  <a:solidFill>
                    <a:schemeClr val="accent5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¥</a:t>
              </a:r>
            </a:p>
          </p:txBody>
        </p:sp>
        <p:sp>
          <p:nvSpPr>
            <p:cNvPr id="925710" name="Rectangle 14"/>
            <p:cNvSpPr>
              <a:spLocks noChangeArrowheads="1"/>
            </p:cNvSpPr>
            <p:nvPr/>
          </p:nvSpPr>
          <p:spPr bwMode="auto">
            <a:xfrm>
              <a:off x="2881" y="3744"/>
              <a:ext cx="1270" cy="23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000" b="1" noProof="1">
                  <a:solidFill>
                    <a:schemeClr val="accent5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&amp;yen;</a:t>
              </a:r>
            </a:p>
          </p:txBody>
        </p:sp>
        <p:sp>
          <p:nvSpPr>
            <p:cNvPr id="925711" name="Rectangle 15"/>
            <p:cNvSpPr>
              <a:spLocks noChangeArrowheads="1"/>
            </p:cNvSpPr>
            <p:nvPr/>
          </p:nvSpPr>
          <p:spPr bwMode="auto">
            <a:xfrm>
              <a:off x="518" y="3744"/>
              <a:ext cx="2363" cy="23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000" b="1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Japanese Yen</a:t>
              </a:r>
            </a:p>
          </p:txBody>
        </p:sp>
        <p:sp>
          <p:nvSpPr>
            <p:cNvPr id="925712" name="Rectangle 16"/>
            <p:cNvSpPr>
              <a:spLocks noChangeArrowheads="1"/>
            </p:cNvSpPr>
            <p:nvPr/>
          </p:nvSpPr>
          <p:spPr bwMode="auto">
            <a:xfrm>
              <a:off x="4151" y="2824"/>
              <a:ext cx="1088" cy="23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200" b="1" noProof="1">
                  <a:solidFill>
                    <a:schemeClr val="accent5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—</a:t>
              </a:r>
            </a:p>
          </p:txBody>
        </p:sp>
        <p:sp>
          <p:nvSpPr>
            <p:cNvPr id="925713" name="Rectangle 17"/>
            <p:cNvSpPr>
              <a:spLocks noChangeArrowheads="1"/>
            </p:cNvSpPr>
            <p:nvPr/>
          </p:nvSpPr>
          <p:spPr bwMode="auto">
            <a:xfrm>
              <a:off x="2881" y="2824"/>
              <a:ext cx="1270" cy="23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000" b="1" noProof="1">
                  <a:solidFill>
                    <a:schemeClr val="accent5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&amp;mdash;</a:t>
              </a:r>
            </a:p>
          </p:txBody>
        </p:sp>
        <p:sp>
          <p:nvSpPr>
            <p:cNvPr id="925714" name="Rectangle 18"/>
            <p:cNvSpPr>
              <a:spLocks noChangeArrowheads="1"/>
            </p:cNvSpPr>
            <p:nvPr/>
          </p:nvSpPr>
          <p:spPr bwMode="auto">
            <a:xfrm>
              <a:off x="518" y="2824"/>
              <a:ext cx="2363" cy="23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000" b="1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Em Dash</a:t>
              </a:r>
            </a:p>
          </p:txBody>
        </p:sp>
        <p:sp>
          <p:nvSpPr>
            <p:cNvPr id="925715" name="Rectangle 19"/>
            <p:cNvSpPr>
              <a:spLocks noChangeArrowheads="1"/>
            </p:cNvSpPr>
            <p:nvPr/>
          </p:nvSpPr>
          <p:spPr bwMode="auto">
            <a:xfrm>
              <a:off x="4151" y="2594"/>
              <a:ext cx="1088" cy="23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endParaRPr lang="en-US" sz="1900" noProof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</a:endParaRPr>
            </a:p>
          </p:txBody>
        </p:sp>
        <p:sp>
          <p:nvSpPr>
            <p:cNvPr id="925716" name="Rectangle 20"/>
            <p:cNvSpPr>
              <a:spLocks noChangeArrowheads="1"/>
            </p:cNvSpPr>
            <p:nvPr/>
          </p:nvSpPr>
          <p:spPr bwMode="auto">
            <a:xfrm>
              <a:off x="2881" y="2594"/>
              <a:ext cx="1270" cy="23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000" b="1" noProof="1">
                  <a:solidFill>
                    <a:schemeClr val="accent5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&amp;nbsp;</a:t>
              </a:r>
            </a:p>
          </p:txBody>
        </p:sp>
        <p:sp>
          <p:nvSpPr>
            <p:cNvPr id="925717" name="Rectangle 21"/>
            <p:cNvSpPr>
              <a:spLocks noChangeArrowheads="1"/>
            </p:cNvSpPr>
            <p:nvPr/>
          </p:nvSpPr>
          <p:spPr bwMode="auto">
            <a:xfrm>
              <a:off x="518" y="2594"/>
              <a:ext cx="2363" cy="23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000" b="1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Non-breaking Space</a:t>
              </a:r>
            </a:p>
          </p:txBody>
        </p:sp>
        <p:sp>
          <p:nvSpPr>
            <p:cNvPr id="925718" name="Rectangle 22"/>
            <p:cNvSpPr>
              <a:spLocks noChangeArrowheads="1"/>
            </p:cNvSpPr>
            <p:nvPr/>
          </p:nvSpPr>
          <p:spPr bwMode="auto">
            <a:xfrm>
              <a:off x="4151" y="2364"/>
              <a:ext cx="1088" cy="232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200" b="1" noProof="1">
                  <a:solidFill>
                    <a:schemeClr val="accent5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&amp;</a:t>
              </a:r>
            </a:p>
          </p:txBody>
        </p:sp>
        <p:sp>
          <p:nvSpPr>
            <p:cNvPr id="925719" name="Rectangle 23"/>
            <p:cNvSpPr>
              <a:spLocks noChangeArrowheads="1"/>
            </p:cNvSpPr>
            <p:nvPr/>
          </p:nvSpPr>
          <p:spPr bwMode="auto">
            <a:xfrm>
              <a:off x="2881" y="2364"/>
              <a:ext cx="1270" cy="232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000" b="1" noProof="1">
                  <a:solidFill>
                    <a:schemeClr val="accent5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&amp;amp;</a:t>
              </a:r>
            </a:p>
          </p:txBody>
        </p:sp>
        <p:sp>
          <p:nvSpPr>
            <p:cNvPr id="925720" name="Rectangle 24"/>
            <p:cNvSpPr>
              <a:spLocks noChangeArrowheads="1"/>
            </p:cNvSpPr>
            <p:nvPr/>
          </p:nvSpPr>
          <p:spPr bwMode="auto">
            <a:xfrm>
              <a:off x="518" y="2364"/>
              <a:ext cx="2363" cy="232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000" b="1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Ampersand</a:t>
              </a:r>
            </a:p>
          </p:txBody>
        </p:sp>
        <p:sp>
          <p:nvSpPr>
            <p:cNvPr id="925721" name="Rectangle 25"/>
            <p:cNvSpPr>
              <a:spLocks noChangeArrowheads="1"/>
            </p:cNvSpPr>
            <p:nvPr/>
          </p:nvSpPr>
          <p:spPr bwMode="auto">
            <a:xfrm>
              <a:off x="4151" y="2134"/>
              <a:ext cx="1088" cy="23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200" b="1" noProof="1">
                  <a:solidFill>
                    <a:schemeClr val="accent5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&gt;</a:t>
              </a:r>
            </a:p>
          </p:txBody>
        </p:sp>
        <p:sp>
          <p:nvSpPr>
            <p:cNvPr id="925722" name="Rectangle 26"/>
            <p:cNvSpPr>
              <a:spLocks noChangeArrowheads="1"/>
            </p:cNvSpPr>
            <p:nvPr/>
          </p:nvSpPr>
          <p:spPr bwMode="auto">
            <a:xfrm>
              <a:off x="2881" y="2134"/>
              <a:ext cx="1270" cy="23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000" b="1" noProof="1">
                  <a:solidFill>
                    <a:schemeClr val="accent5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&amp;gt;</a:t>
              </a:r>
            </a:p>
          </p:txBody>
        </p:sp>
        <p:sp>
          <p:nvSpPr>
            <p:cNvPr id="925723" name="Rectangle 27"/>
            <p:cNvSpPr>
              <a:spLocks noChangeArrowheads="1"/>
            </p:cNvSpPr>
            <p:nvPr/>
          </p:nvSpPr>
          <p:spPr bwMode="auto">
            <a:xfrm>
              <a:off x="518" y="2134"/>
              <a:ext cx="2363" cy="23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000" b="1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Greater Than</a:t>
              </a:r>
            </a:p>
          </p:txBody>
        </p:sp>
        <p:sp>
          <p:nvSpPr>
            <p:cNvPr id="925724" name="Rectangle 28"/>
            <p:cNvSpPr>
              <a:spLocks noChangeArrowheads="1"/>
            </p:cNvSpPr>
            <p:nvPr/>
          </p:nvSpPr>
          <p:spPr bwMode="auto">
            <a:xfrm>
              <a:off x="4151" y="1904"/>
              <a:ext cx="1088" cy="23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200" b="1" noProof="1">
                  <a:solidFill>
                    <a:schemeClr val="accent5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&lt;</a:t>
              </a:r>
            </a:p>
          </p:txBody>
        </p:sp>
        <p:sp>
          <p:nvSpPr>
            <p:cNvPr id="925725" name="Rectangle 29"/>
            <p:cNvSpPr>
              <a:spLocks noChangeArrowheads="1"/>
            </p:cNvSpPr>
            <p:nvPr/>
          </p:nvSpPr>
          <p:spPr bwMode="auto">
            <a:xfrm>
              <a:off x="2881" y="1904"/>
              <a:ext cx="1270" cy="23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000" b="1" noProof="1">
                  <a:solidFill>
                    <a:schemeClr val="accent5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&amp;lt;</a:t>
              </a:r>
            </a:p>
          </p:txBody>
        </p:sp>
        <p:sp>
          <p:nvSpPr>
            <p:cNvPr id="925726" name="Rectangle 30"/>
            <p:cNvSpPr>
              <a:spLocks noChangeArrowheads="1"/>
            </p:cNvSpPr>
            <p:nvPr/>
          </p:nvSpPr>
          <p:spPr bwMode="auto">
            <a:xfrm>
              <a:off x="518" y="1904"/>
              <a:ext cx="2363" cy="23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0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Less Than</a:t>
              </a:r>
            </a:p>
          </p:txBody>
        </p:sp>
        <p:sp>
          <p:nvSpPr>
            <p:cNvPr id="925727" name="Rectangle 31"/>
            <p:cNvSpPr>
              <a:spLocks noChangeArrowheads="1"/>
            </p:cNvSpPr>
            <p:nvPr/>
          </p:nvSpPr>
          <p:spPr bwMode="auto">
            <a:xfrm>
              <a:off x="4151" y="1674"/>
              <a:ext cx="1088" cy="23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200" b="1" noProof="1">
                  <a:solidFill>
                    <a:schemeClr val="accent5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™</a:t>
              </a:r>
            </a:p>
          </p:txBody>
        </p:sp>
        <p:sp>
          <p:nvSpPr>
            <p:cNvPr id="925728" name="Rectangle 32"/>
            <p:cNvSpPr>
              <a:spLocks noChangeArrowheads="1"/>
            </p:cNvSpPr>
            <p:nvPr/>
          </p:nvSpPr>
          <p:spPr bwMode="auto">
            <a:xfrm>
              <a:off x="2881" y="1674"/>
              <a:ext cx="1270" cy="23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000" b="1" noProof="1">
                  <a:solidFill>
                    <a:schemeClr val="accent5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&amp;trade;</a:t>
              </a:r>
            </a:p>
          </p:txBody>
        </p:sp>
        <p:sp>
          <p:nvSpPr>
            <p:cNvPr id="925729" name="Rectangle 33"/>
            <p:cNvSpPr>
              <a:spLocks noChangeArrowheads="1"/>
            </p:cNvSpPr>
            <p:nvPr/>
          </p:nvSpPr>
          <p:spPr bwMode="auto">
            <a:xfrm>
              <a:off x="518" y="1674"/>
              <a:ext cx="2363" cy="23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000" b="1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Trademark Sign</a:t>
              </a:r>
            </a:p>
          </p:txBody>
        </p:sp>
        <p:sp>
          <p:nvSpPr>
            <p:cNvPr id="925730" name="Rectangle 34"/>
            <p:cNvSpPr>
              <a:spLocks noChangeArrowheads="1"/>
            </p:cNvSpPr>
            <p:nvPr/>
          </p:nvSpPr>
          <p:spPr bwMode="auto">
            <a:xfrm>
              <a:off x="4151" y="1444"/>
              <a:ext cx="1088" cy="232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200" b="1" noProof="1">
                  <a:solidFill>
                    <a:schemeClr val="accent5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®</a:t>
              </a:r>
            </a:p>
          </p:txBody>
        </p:sp>
        <p:sp>
          <p:nvSpPr>
            <p:cNvPr id="925731" name="Rectangle 35"/>
            <p:cNvSpPr>
              <a:spLocks noChangeArrowheads="1"/>
            </p:cNvSpPr>
            <p:nvPr/>
          </p:nvSpPr>
          <p:spPr bwMode="auto">
            <a:xfrm>
              <a:off x="2881" y="1444"/>
              <a:ext cx="1270" cy="232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000" b="1" noProof="1">
                  <a:solidFill>
                    <a:schemeClr val="accent5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&amp;reg;</a:t>
              </a:r>
            </a:p>
          </p:txBody>
        </p:sp>
        <p:sp>
          <p:nvSpPr>
            <p:cNvPr id="925732" name="Rectangle 36"/>
            <p:cNvSpPr>
              <a:spLocks noChangeArrowheads="1"/>
            </p:cNvSpPr>
            <p:nvPr/>
          </p:nvSpPr>
          <p:spPr bwMode="auto">
            <a:xfrm>
              <a:off x="518" y="1444"/>
              <a:ext cx="2363" cy="232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000" b="1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Registered Trademark Sign</a:t>
              </a:r>
            </a:p>
          </p:txBody>
        </p:sp>
        <p:sp>
          <p:nvSpPr>
            <p:cNvPr id="925733" name="Rectangle 37"/>
            <p:cNvSpPr>
              <a:spLocks noChangeArrowheads="1"/>
            </p:cNvSpPr>
            <p:nvPr/>
          </p:nvSpPr>
          <p:spPr bwMode="auto">
            <a:xfrm>
              <a:off x="4151" y="1214"/>
              <a:ext cx="1088" cy="23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200" b="1" noProof="1">
                  <a:solidFill>
                    <a:schemeClr val="accent5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©</a:t>
              </a:r>
            </a:p>
          </p:txBody>
        </p:sp>
        <p:sp>
          <p:nvSpPr>
            <p:cNvPr id="925734" name="Rectangle 38"/>
            <p:cNvSpPr>
              <a:spLocks noChangeArrowheads="1"/>
            </p:cNvSpPr>
            <p:nvPr/>
          </p:nvSpPr>
          <p:spPr bwMode="auto">
            <a:xfrm>
              <a:off x="2881" y="1214"/>
              <a:ext cx="1270" cy="23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000" b="1" noProof="1">
                  <a:solidFill>
                    <a:schemeClr val="accent5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&amp;copy;</a:t>
              </a:r>
            </a:p>
          </p:txBody>
        </p:sp>
        <p:sp>
          <p:nvSpPr>
            <p:cNvPr id="925735" name="Rectangle 39"/>
            <p:cNvSpPr>
              <a:spLocks noChangeArrowheads="1"/>
            </p:cNvSpPr>
            <p:nvPr/>
          </p:nvSpPr>
          <p:spPr bwMode="auto">
            <a:xfrm>
              <a:off x="518" y="1214"/>
              <a:ext cx="2363" cy="23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0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Copyright Sign</a:t>
              </a:r>
            </a:p>
          </p:txBody>
        </p:sp>
        <p:sp>
          <p:nvSpPr>
            <p:cNvPr id="925736" name="Rectangle 40"/>
            <p:cNvSpPr>
              <a:spLocks noChangeArrowheads="1"/>
            </p:cNvSpPr>
            <p:nvPr/>
          </p:nvSpPr>
          <p:spPr bwMode="auto">
            <a:xfrm>
              <a:off x="4151" y="984"/>
              <a:ext cx="1088" cy="230"/>
            </a:xfrm>
            <a:prstGeom prst="rect">
              <a:avLst/>
            </a:prstGeom>
            <a:solidFill>
              <a:schemeClr val="accent5">
                <a:lumMod val="75000"/>
                <a:alpha val="50000"/>
              </a:schemeClr>
            </a:solidFill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400" b="1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Symbol</a:t>
              </a:r>
            </a:p>
          </p:txBody>
        </p:sp>
        <p:sp>
          <p:nvSpPr>
            <p:cNvPr id="925737" name="Rectangle 41"/>
            <p:cNvSpPr>
              <a:spLocks noChangeArrowheads="1"/>
            </p:cNvSpPr>
            <p:nvPr/>
          </p:nvSpPr>
          <p:spPr bwMode="auto">
            <a:xfrm>
              <a:off x="2881" y="984"/>
              <a:ext cx="1270" cy="230"/>
            </a:xfrm>
            <a:prstGeom prst="rect">
              <a:avLst/>
            </a:prstGeom>
            <a:solidFill>
              <a:schemeClr val="accent5">
                <a:lumMod val="75000"/>
                <a:alpha val="50000"/>
              </a:schemeClr>
            </a:solidFill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400" b="1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HTML Entity</a:t>
              </a:r>
            </a:p>
          </p:txBody>
        </p:sp>
        <p:sp>
          <p:nvSpPr>
            <p:cNvPr id="925738" name="Rectangle 42"/>
            <p:cNvSpPr>
              <a:spLocks noChangeArrowheads="1"/>
            </p:cNvSpPr>
            <p:nvPr/>
          </p:nvSpPr>
          <p:spPr bwMode="auto">
            <a:xfrm>
              <a:off x="518" y="984"/>
              <a:ext cx="2363" cy="230"/>
            </a:xfrm>
            <a:prstGeom prst="rect">
              <a:avLst/>
            </a:prstGeom>
            <a:solidFill>
              <a:schemeClr val="accent5">
                <a:lumMod val="75000"/>
                <a:alpha val="50000"/>
              </a:schemeClr>
            </a:solidFill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Symbol Name</a:t>
              </a:r>
            </a:p>
          </p:txBody>
        </p:sp>
        <p:sp>
          <p:nvSpPr>
            <p:cNvPr id="925739" name="Line 43"/>
            <p:cNvSpPr>
              <a:spLocks noChangeShapeType="1"/>
            </p:cNvSpPr>
            <p:nvPr/>
          </p:nvSpPr>
          <p:spPr bwMode="auto">
            <a:xfrm>
              <a:off x="518" y="984"/>
              <a:ext cx="4721" cy="0"/>
            </a:xfrm>
            <a:prstGeom prst="line">
              <a:avLst/>
            </a:prstGeom>
            <a:noFill/>
            <a:ln w="25400" cap="sq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/>
            <a:lstStyle/>
            <a:p>
              <a:pPr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925740" name="Line 44"/>
            <p:cNvSpPr>
              <a:spLocks noChangeShapeType="1"/>
            </p:cNvSpPr>
            <p:nvPr/>
          </p:nvSpPr>
          <p:spPr bwMode="auto">
            <a:xfrm>
              <a:off x="518" y="3974"/>
              <a:ext cx="4721" cy="0"/>
            </a:xfrm>
            <a:prstGeom prst="line">
              <a:avLst/>
            </a:prstGeom>
            <a:noFill/>
            <a:ln w="25400" cap="sq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/>
            <a:lstStyle/>
            <a:p>
              <a:pPr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925741" name="Line 45"/>
            <p:cNvSpPr>
              <a:spLocks noChangeShapeType="1"/>
            </p:cNvSpPr>
            <p:nvPr/>
          </p:nvSpPr>
          <p:spPr bwMode="auto">
            <a:xfrm>
              <a:off x="518" y="984"/>
              <a:ext cx="0" cy="2990"/>
            </a:xfrm>
            <a:prstGeom prst="line">
              <a:avLst/>
            </a:prstGeom>
            <a:noFill/>
            <a:ln w="25400" cap="sq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/>
            <a:lstStyle/>
            <a:p>
              <a:pPr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925742" name="Line 46"/>
            <p:cNvSpPr>
              <a:spLocks noChangeShapeType="1"/>
            </p:cNvSpPr>
            <p:nvPr/>
          </p:nvSpPr>
          <p:spPr bwMode="auto">
            <a:xfrm>
              <a:off x="5239" y="984"/>
              <a:ext cx="0" cy="2990"/>
            </a:xfrm>
            <a:prstGeom prst="line">
              <a:avLst/>
            </a:prstGeom>
            <a:noFill/>
            <a:ln w="25400" cap="sq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/>
            <a:lstStyle/>
            <a:p>
              <a:pPr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925763" name="Line 67"/>
            <p:cNvSpPr>
              <a:spLocks noChangeShapeType="1"/>
            </p:cNvSpPr>
            <p:nvPr/>
          </p:nvSpPr>
          <p:spPr bwMode="auto">
            <a:xfrm>
              <a:off x="2881" y="984"/>
              <a:ext cx="0" cy="2990"/>
            </a:xfrm>
            <a:prstGeom prst="line">
              <a:avLst/>
            </a:prstGeom>
            <a:noFill/>
            <a:ln w="127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925764" name="Line 68"/>
            <p:cNvSpPr>
              <a:spLocks noChangeShapeType="1"/>
            </p:cNvSpPr>
            <p:nvPr/>
          </p:nvSpPr>
          <p:spPr bwMode="auto">
            <a:xfrm>
              <a:off x="4151" y="984"/>
              <a:ext cx="0" cy="2990"/>
            </a:xfrm>
            <a:prstGeom prst="line">
              <a:avLst/>
            </a:prstGeom>
            <a:noFill/>
            <a:ln w="127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925765" name="Line 69"/>
            <p:cNvSpPr>
              <a:spLocks noChangeShapeType="1"/>
            </p:cNvSpPr>
            <p:nvPr/>
          </p:nvSpPr>
          <p:spPr bwMode="auto">
            <a:xfrm>
              <a:off x="518" y="1214"/>
              <a:ext cx="4721" cy="0"/>
            </a:xfrm>
            <a:prstGeom prst="line">
              <a:avLst/>
            </a:prstGeom>
            <a:noFill/>
            <a:ln w="127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925770" name="Line 74"/>
            <p:cNvSpPr>
              <a:spLocks noChangeShapeType="1"/>
            </p:cNvSpPr>
            <p:nvPr/>
          </p:nvSpPr>
          <p:spPr bwMode="auto">
            <a:xfrm>
              <a:off x="518" y="1444"/>
              <a:ext cx="4721" cy="0"/>
            </a:xfrm>
            <a:prstGeom prst="line">
              <a:avLst/>
            </a:prstGeom>
            <a:noFill/>
            <a:ln w="127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925775" name="Line 79"/>
            <p:cNvSpPr>
              <a:spLocks noChangeShapeType="1"/>
            </p:cNvSpPr>
            <p:nvPr/>
          </p:nvSpPr>
          <p:spPr bwMode="auto">
            <a:xfrm>
              <a:off x="518" y="1674"/>
              <a:ext cx="4721" cy="0"/>
            </a:xfrm>
            <a:prstGeom prst="line">
              <a:avLst/>
            </a:prstGeom>
            <a:noFill/>
            <a:ln w="127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925780" name="Line 84"/>
            <p:cNvSpPr>
              <a:spLocks noChangeShapeType="1"/>
            </p:cNvSpPr>
            <p:nvPr/>
          </p:nvSpPr>
          <p:spPr bwMode="auto">
            <a:xfrm>
              <a:off x="518" y="1904"/>
              <a:ext cx="4721" cy="0"/>
            </a:xfrm>
            <a:prstGeom prst="line">
              <a:avLst/>
            </a:prstGeom>
            <a:noFill/>
            <a:ln w="127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925785" name="Line 89"/>
            <p:cNvSpPr>
              <a:spLocks noChangeShapeType="1"/>
            </p:cNvSpPr>
            <p:nvPr/>
          </p:nvSpPr>
          <p:spPr bwMode="auto">
            <a:xfrm>
              <a:off x="518" y="2134"/>
              <a:ext cx="4721" cy="0"/>
            </a:xfrm>
            <a:prstGeom prst="line">
              <a:avLst/>
            </a:prstGeom>
            <a:noFill/>
            <a:ln w="127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925790" name="Line 94"/>
            <p:cNvSpPr>
              <a:spLocks noChangeShapeType="1"/>
            </p:cNvSpPr>
            <p:nvPr/>
          </p:nvSpPr>
          <p:spPr bwMode="auto">
            <a:xfrm>
              <a:off x="518" y="2364"/>
              <a:ext cx="4721" cy="0"/>
            </a:xfrm>
            <a:prstGeom prst="line">
              <a:avLst/>
            </a:prstGeom>
            <a:noFill/>
            <a:ln w="127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925795" name="Line 99"/>
            <p:cNvSpPr>
              <a:spLocks noChangeShapeType="1"/>
            </p:cNvSpPr>
            <p:nvPr/>
          </p:nvSpPr>
          <p:spPr bwMode="auto">
            <a:xfrm>
              <a:off x="518" y="2594"/>
              <a:ext cx="4721" cy="0"/>
            </a:xfrm>
            <a:prstGeom prst="line">
              <a:avLst/>
            </a:prstGeom>
            <a:noFill/>
            <a:ln w="127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 b="1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25800" name="Line 104"/>
            <p:cNvSpPr>
              <a:spLocks noChangeShapeType="1"/>
            </p:cNvSpPr>
            <p:nvPr/>
          </p:nvSpPr>
          <p:spPr bwMode="auto">
            <a:xfrm>
              <a:off x="518" y="2824"/>
              <a:ext cx="4721" cy="0"/>
            </a:xfrm>
            <a:prstGeom prst="line">
              <a:avLst/>
            </a:prstGeom>
            <a:noFill/>
            <a:ln w="127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 sz="2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25805" name="Line 109"/>
            <p:cNvSpPr>
              <a:spLocks noChangeShapeType="1"/>
            </p:cNvSpPr>
            <p:nvPr/>
          </p:nvSpPr>
          <p:spPr bwMode="auto">
            <a:xfrm>
              <a:off x="518" y="3054"/>
              <a:ext cx="4721" cy="0"/>
            </a:xfrm>
            <a:prstGeom prst="line">
              <a:avLst/>
            </a:prstGeom>
            <a:noFill/>
            <a:ln w="127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925812" name="Line 116"/>
            <p:cNvSpPr>
              <a:spLocks noChangeShapeType="1"/>
            </p:cNvSpPr>
            <p:nvPr/>
          </p:nvSpPr>
          <p:spPr bwMode="auto">
            <a:xfrm>
              <a:off x="518" y="3284"/>
              <a:ext cx="4721" cy="0"/>
            </a:xfrm>
            <a:prstGeom prst="line">
              <a:avLst/>
            </a:prstGeom>
            <a:noFill/>
            <a:ln w="127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925819" name="Line 123"/>
            <p:cNvSpPr>
              <a:spLocks noChangeShapeType="1"/>
            </p:cNvSpPr>
            <p:nvPr/>
          </p:nvSpPr>
          <p:spPr bwMode="auto">
            <a:xfrm>
              <a:off x="518" y="3514"/>
              <a:ext cx="4721" cy="0"/>
            </a:xfrm>
            <a:prstGeom prst="line">
              <a:avLst/>
            </a:prstGeom>
            <a:noFill/>
            <a:ln w="127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925826" name="Line 130"/>
            <p:cNvSpPr>
              <a:spLocks noChangeShapeType="1"/>
            </p:cNvSpPr>
            <p:nvPr/>
          </p:nvSpPr>
          <p:spPr bwMode="auto">
            <a:xfrm>
              <a:off x="518" y="3744"/>
              <a:ext cx="4721" cy="0"/>
            </a:xfrm>
            <a:prstGeom prst="line">
              <a:avLst/>
            </a:prstGeom>
            <a:noFill/>
            <a:ln w="127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8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Special Chars – Example</a:t>
            </a:r>
            <a:endParaRPr lang="bg-BG" dirty="0" smtClean="0"/>
          </a:p>
        </p:txBody>
      </p:sp>
      <p:sp>
        <p:nvSpPr>
          <p:cNvPr id="1015811" name="Rectangle 3"/>
          <p:cNvSpPr>
            <a:spLocks noChangeArrowheads="1"/>
          </p:cNvSpPr>
          <p:nvPr/>
        </p:nvSpPr>
        <p:spPr bwMode="auto">
          <a:xfrm>
            <a:off x="608014" y="1153954"/>
            <a:ext cx="7926386" cy="517064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&lt;head&gt;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&lt;title&gt;Special HTML Characters Example&lt;/title&gt;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&lt;/head&gt;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&lt;body&gt;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&lt;p&gt;[&amp;gt;&amp;gt;&amp;nbsp;&amp;nbsp;Welcome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&amp;nbsp;&amp;nbsp;&amp;lt;&amp;lt;]&lt;/p&gt;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&lt;p&gt;&amp;#9658;I have following cards: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A&amp;#9827;, K&amp;#9830; and 9&amp;#9829;.&lt;/p&gt;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&lt;p&gt;&amp;#9658;I prefer hard rock &amp;#9835;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music &amp;#9835;&lt;/p&gt;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&lt;p&gt;© 2006 by Svetlin Nakov &amp;amp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his team&lt;/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&lt;p&gt;Telerik Academy™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&lt;/body&gt;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  <p:sp>
        <p:nvSpPr>
          <p:cNvPr id="5" name="Rectangle 4"/>
          <p:cNvSpPr/>
          <p:nvPr/>
        </p:nvSpPr>
        <p:spPr>
          <a:xfrm>
            <a:off x="5152911" y="1066800"/>
            <a:ext cx="3381489" cy="5457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2575" indent="-282575" algn="r" eaLnBrk="0" hangingPunct="0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282575" algn="l"/>
              </a:tabLst>
            </a:pPr>
            <a:r>
              <a:rPr lang="en-US" sz="2600" b="1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special-chars.html</a:t>
            </a:r>
            <a:endParaRPr lang="en-US" sz="2600" b="1" dirty="0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8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Special Chars </a:t>
            </a:r>
            <a:r>
              <a:rPr lang="en-US" smtClean="0"/>
              <a:t>– Example (2)</a:t>
            </a:r>
            <a:endParaRPr lang="bg-BG" dirty="0" smtClean="0"/>
          </a:p>
        </p:txBody>
      </p:sp>
      <p:sp>
        <p:nvSpPr>
          <p:cNvPr id="1015811" name="Rectangle 3"/>
          <p:cNvSpPr>
            <a:spLocks noChangeArrowheads="1"/>
          </p:cNvSpPr>
          <p:nvPr/>
        </p:nvSpPr>
        <p:spPr bwMode="auto">
          <a:xfrm>
            <a:off x="608014" y="1153954"/>
            <a:ext cx="7926386" cy="517064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&lt;head&gt;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&lt;title&gt;Special HTML Characters Example&lt;/title&gt;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&lt;/head&gt;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&lt;body&gt;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&lt;p&gt;[&amp;gt;&amp;gt;&amp;nbsp;&amp;nbsp;Welcome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&amp;nbsp;&amp;nbsp;&amp;lt;&amp;lt;]&lt;/p&gt;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&lt;p&gt;&amp;#9658;I have following cards: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A&amp;#9827;, K&amp;#9830; and 9&amp;#9829;.&lt;/p&gt;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&lt;p&gt;&amp;#9658;I prefer hard rock &amp;#9835;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music &amp;#9835;&lt;/p&gt;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&lt;p&gt;© 2006 by Svetlin Nakov &amp;amp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his team&lt;/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&lt;p&gt;Telerik Academy™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&lt;/body&gt;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  <p:sp>
        <p:nvSpPr>
          <p:cNvPr id="5" name="Rectangle 4"/>
          <p:cNvSpPr/>
          <p:nvPr/>
        </p:nvSpPr>
        <p:spPr>
          <a:xfrm>
            <a:off x="5152911" y="1066800"/>
            <a:ext cx="3381489" cy="5457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2575" indent="-282575" algn="r" eaLnBrk="0" hangingPunct="0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282575" algn="l"/>
              </a:tabLst>
            </a:pPr>
            <a:r>
              <a:rPr lang="en-US" sz="2600" b="1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special-chars.html</a:t>
            </a:r>
            <a:endParaRPr lang="en-US" sz="2600" b="1" dirty="0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/>
            </a:endParaRPr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67623" y="1828800"/>
            <a:ext cx="6501355" cy="434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Block And Inline Elements</a:t>
            </a:r>
            <a:endParaRPr lang="bg-BG" dirty="0" smtClean="0"/>
          </a:p>
        </p:txBody>
      </p:sp>
      <p:sp>
        <p:nvSpPr>
          <p:cNvPr id="10629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Block elements </a:t>
            </a:r>
            <a:r>
              <a:rPr lang="en-US" dirty="0" smtClean="0"/>
              <a:t>act as if there is a break before and after them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&lt;div&gt;</a:t>
            </a:r>
            <a:r>
              <a:rPr lang="en-US" dirty="0" smtClean="0"/>
              <a:t> is a block element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Other block elements are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&lt;table&gt;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&lt;hr&gt;</a:t>
            </a:r>
            <a:r>
              <a:rPr lang="en-US" dirty="0" smtClean="0"/>
              <a:t>, headings, lists,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&lt;center&gt;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&lt;p&gt;</a:t>
            </a:r>
            <a:r>
              <a:rPr lang="en-US" dirty="0" smtClean="0"/>
              <a:t> and etc.</a:t>
            </a:r>
          </a:p>
          <a:p>
            <a:pPr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Inline elements </a:t>
            </a:r>
            <a:r>
              <a:rPr lang="en-US" dirty="0" smtClean="0"/>
              <a:t>don’t break the text before and after them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&lt;span&gt;</a:t>
            </a:r>
            <a:r>
              <a:rPr lang="en-US" dirty="0" smtClean="0"/>
              <a:t> is inline element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Most HTML elements are inline, e.g.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&lt;a&gt;</a:t>
            </a:r>
            <a:endParaRPr lang="bg-BG" dirty="0" smtClean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</p:spTree>
  </p:cSld>
  <p:clrMapOvr>
    <a:masterClrMapping/>
  </p:clrMapOvr>
  <p:transition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The &lt;div&gt; Tag</a:t>
            </a:r>
          </a:p>
        </p:txBody>
      </p:sp>
      <p:sp>
        <p:nvSpPr>
          <p:cNvPr id="9441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ct val="30000"/>
              </a:spcBef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&lt;div&gt;</a:t>
            </a:r>
            <a:r>
              <a:rPr lang="en-US" dirty="0" smtClean="0"/>
              <a:t> creates logical divisions within a page</a:t>
            </a:r>
          </a:p>
          <a:p>
            <a:pPr>
              <a:lnSpc>
                <a:spcPct val="100000"/>
              </a:lnSpc>
              <a:spcBef>
                <a:spcPct val="30000"/>
              </a:spcBef>
              <a:defRPr/>
            </a:pPr>
            <a:r>
              <a:rPr lang="en-US" dirty="0" smtClean="0"/>
              <a:t>Block style element</a:t>
            </a:r>
          </a:p>
          <a:p>
            <a:pPr>
              <a:lnSpc>
                <a:spcPct val="100000"/>
              </a:lnSpc>
              <a:spcBef>
                <a:spcPct val="30000"/>
              </a:spcBef>
              <a:defRPr/>
            </a:pPr>
            <a:r>
              <a:rPr lang="en-US" dirty="0" smtClean="0"/>
              <a:t>Used with CSS</a:t>
            </a:r>
          </a:p>
          <a:p>
            <a:pPr>
              <a:lnSpc>
                <a:spcPct val="100000"/>
              </a:lnSpc>
              <a:spcBef>
                <a:spcPct val="30000"/>
              </a:spcBef>
              <a:defRPr/>
            </a:pPr>
            <a:r>
              <a:rPr lang="en-US" dirty="0" smtClean="0"/>
              <a:t>Example:</a:t>
            </a:r>
          </a:p>
        </p:txBody>
      </p:sp>
      <p:sp>
        <p:nvSpPr>
          <p:cNvPr id="944132" name="Rectangle 4"/>
          <p:cNvSpPr>
            <a:spLocks noChangeArrowheads="1"/>
          </p:cNvSpPr>
          <p:nvPr/>
        </p:nvSpPr>
        <p:spPr bwMode="auto">
          <a:xfrm>
            <a:off x="612775" y="4800600"/>
            <a:ext cx="7847013" cy="160043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align="center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style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="font-size:24; color:red"&gt;DIV example&lt;/div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&lt;p&gt;This one is &lt;span style="color:red; font-weight:bold"&gt;only a test&lt;/span&gt;.&lt;/p&gt;</a:t>
            </a:r>
          </a:p>
        </p:txBody>
      </p:sp>
      <p:sp>
        <p:nvSpPr>
          <p:cNvPr id="7" name="Rectangle 6"/>
          <p:cNvSpPr/>
          <p:nvPr/>
        </p:nvSpPr>
        <p:spPr>
          <a:xfrm>
            <a:off x="580911" y="4191000"/>
            <a:ext cx="3381489" cy="5457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2575" indent="-282575" eaLnBrk="0" hangingPunct="0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282575" algn="l"/>
              </a:tabLst>
            </a:pPr>
            <a:r>
              <a:rPr lang="en-US" sz="2600" b="1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div-and-span.html</a:t>
            </a:r>
            <a:endParaRPr lang="en-US" sz="2600" b="1" dirty="0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81550" y="1828800"/>
            <a:ext cx="3752850" cy="2505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The &lt;span&gt; Tag</a:t>
            </a:r>
          </a:p>
        </p:txBody>
      </p:sp>
      <p:sp>
        <p:nvSpPr>
          <p:cNvPr id="9461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dirty="0" smtClean="0"/>
              <a:t>Inline style element</a:t>
            </a:r>
          </a:p>
          <a:p>
            <a:pPr>
              <a:lnSpc>
                <a:spcPct val="100000"/>
              </a:lnSpc>
              <a:defRPr/>
            </a:pPr>
            <a:r>
              <a:rPr lang="en-US" dirty="0" smtClean="0"/>
              <a:t>Useful for modifying a specific portion of text 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Don't create a separate area			 (paragraph) in the document</a:t>
            </a:r>
          </a:p>
          <a:p>
            <a:pPr>
              <a:lnSpc>
                <a:spcPct val="100000"/>
              </a:lnSpc>
              <a:defRPr/>
            </a:pPr>
            <a:r>
              <a:rPr lang="en-US" dirty="0" smtClean="0"/>
              <a:t>Very useful with CSS</a:t>
            </a:r>
          </a:p>
        </p:txBody>
      </p:sp>
      <p:sp>
        <p:nvSpPr>
          <p:cNvPr id="946180" name="Rectangle 4"/>
          <p:cNvSpPr>
            <a:spLocks noChangeArrowheads="1"/>
          </p:cNvSpPr>
          <p:nvPr/>
        </p:nvSpPr>
        <p:spPr bwMode="auto">
          <a:xfrm>
            <a:off x="466725" y="4800362"/>
            <a:ext cx="8208963" cy="160043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&lt;p&gt;This one is &lt;span style="color:red; font-weight:bold"&gt;only a test&lt;/span&gt;.&lt;/p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p&gt;This one is 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another &lt;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span style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="font-size:32; 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font-weight:bold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"&gt;TEST&lt;/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span&gt;.&lt;/p&gt;</a:t>
            </a:r>
          </a:p>
        </p:txBody>
      </p:sp>
      <p:sp>
        <p:nvSpPr>
          <p:cNvPr id="7" name="Rectangle 6"/>
          <p:cNvSpPr/>
          <p:nvPr/>
        </p:nvSpPr>
        <p:spPr>
          <a:xfrm>
            <a:off x="381000" y="4191000"/>
            <a:ext cx="3381489" cy="5457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2575" indent="-282575" eaLnBrk="0" hangingPunct="0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282575" algn="l"/>
              </a:tabLst>
            </a:pPr>
            <a:r>
              <a:rPr lang="en-US" sz="2600" b="1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span.html</a:t>
            </a:r>
            <a:endParaRPr lang="en-US" sz="2600" b="1" dirty="0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91201" y="2514600"/>
            <a:ext cx="2752724" cy="19027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152400" y="3124200"/>
            <a:ext cx="5181600" cy="685800"/>
          </a:xfrm>
        </p:spPr>
        <p:txBody>
          <a:bodyPr/>
          <a:lstStyle/>
          <a:p>
            <a:r>
              <a:rPr lang="en-US" dirty="0" smtClean="0"/>
              <a:t>HTML Tables</a:t>
            </a:r>
            <a:endParaRPr 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98626" y="4038600"/>
            <a:ext cx="3063774" cy="1924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58416" y="4038600"/>
            <a:ext cx="2077100" cy="1924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2000" y="1295400"/>
            <a:ext cx="2181225" cy="1571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6" name="Picture 6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8603760">
            <a:off x="5166623" y="593157"/>
            <a:ext cx="2573820" cy="27185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9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HTML Tables</a:t>
            </a:r>
          </a:p>
        </p:txBody>
      </p:sp>
      <p:sp>
        <p:nvSpPr>
          <p:cNvPr id="10199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dirty="0" smtClean="0"/>
              <a:t>Tables represent tabular data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A table consists of one or several rows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Each row has one or more columns</a:t>
            </a:r>
          </a:p>
          <a:p>
            <a:pPr>
              <a:lnSpc>
                <a:spcPct val="100000"/>
              </a:lnSpc>
              <a:defRPr/>
            </a:pPr>
            <a:r>
              <a:rPr lang="en-US" dirty="0" smtClean="0"/>
              <a:t>Tables comprised of several core tags: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&lt;table&gt;&lt;/table&gt;</a:t>
            </a:r>
            <a:r>
              <a:rPr lang="en-US" dirty="0" smtClean="0"/>
              <a:t>: begin / end the table</a:t>
            </a:r>
            <a:br>
              <a:rPr lang="en-US" dirty="0" smtClean="0"/>
            </a:b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&lt;tr&gt;&lt;/tr&gt;</a:t>
            </a:r>
            <a:r>
              <a:rPr lang="en-US" noProof="1" smtClean="0"/>
              <a:t>: </a:t>
            </a:r>
            <a:r>
              <a:rPr lang="en-US" dirty="0" smtClean="0"/>
              <a:t>create a table row</a:t>
            </a:r>
            <a:br>
              <a:rPr lang="en-US" dirty="0" smtClean="0"/>
            </a:b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&lt;td&gt;&lt;/td&gt;</a:t>
            </a:r>
            <a:r>
              <a:rPr lang="en-US" dirty="0" smtClean="0"/>
              <a:t>: create tabular data (cell)</a:t>
            </a:r>
          </a:p>
          <a:p>
            <a:pPr>
              <a:lnSpc>
                <a:spcPct val="100000"/>
              </a:lnSpc>
              <a:defRPr/>
            </a:pPr>
            <a:r>
              <a:rPr lang="en-US" dirty="0" smtClean="0"/>
              <a:t>Tables are losing favor to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&lt;div&gt;</a:t>
            </a:r>
            <a:r>
              <a:rPr lang="en-US" dirty="0" smtClean="0"/>
              <a:t> and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&lt;span&gt;</a:t>
            </a:r>
            <a:r>
              <a:rPr lang="en-US" dirty="0" smtClean="0"/>
              <a:t>, with the CSS revolution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0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/>
              <a:t>Main Components of WWW: URL</a:t>
            </a:r>
          </a:p>
        </p:txBody>
      </p:sp>
      <p:sp>
        <p:nvSpPr>
          <p:cNvPr id="4700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914400"/>
            <a:ext cx="8686800" cy="57150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000" dirty="0"/>
              <a:t>Uniform Resource Locator (URL)</a:t>
            </a:r>
          </a:p>
          <a:p>
            <a:pPr lvl="1">
              <a:lnSpc>
                <a:spcPct val="100000"/>
              </a:lnSpc>
            </a:pPr>
            <a:r>
              <a:rPr lang="en-US" sz="2800" dirty="0"/>
              <a:t>Unique resource location in WWW, e.g.</a:t>
            </a:r>
          </a:p>
          <a:p>
            <a:pPr>
              <a:lnSpc>
                <a:spcPct val="100000"/>
              </a:lnSpc>
            </a:pPr>
            <a:endParaRPr lang="en-US" sz="3000" dirty="0"/>
          </a:p>
          <a:p>
            <a:pPr>
              <a:lnSpc>
                <a:spcPct val="100000"/>
              </a:lnSpc>
            </a:pPr>
            <a:r>
              <a:rPr lang="en-US" sz="3000" dirty="0"/>
              <a:t>It is just a formatted string</a:t>
            </a:r>
          </a:p>
          <a:p>
            <a:pPr lvl="1">
              <a:lnSpc>
                <a:spcPct val="100000"/>
              </a:lnSpc>
            </a:pPr>
            <a:r>
              <a:rPr lang="en-US" sz="2800" dirty="0"/>
              <a:t>Protocol for communicating with server (e.g., </a:t>
            </a: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http</a:t>
            </a:r>
            <a:r>
              <a:rPr lang="en-US" sz="2800" dirty="0"/>
              <a:t>, </a:t>
            </a: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ftp</a:t>
            </a:r>
            <a:r>
              <a:rPr lang="en-US" sz="2800" dirty="0"/>
              <a:t>, </a:t>
            </a: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https</a:t>
            </a:r>
            <a:r>
              <a:rPr lang="en-US" sz="2800" dirty="0"/>
              <a:t>, ...)</a:t>
            </a:r>
          </a:p>
          <a:p>
            <a:pPr lvl="1">
              <a:lnSpc>
                <a:spcPct val="100000"/>
              </a:lnSpc>
            </a:pPr>
            <a:r>
              <a:rPr lang="en-US" sz="2800" dirty="0"/>
              <a:t>Name of the server or IP address (e.g., </a:t>
            </a:r>
            <a:r>
              <a:rPr lang="en-US" sz="2800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www.telerik.com</a:t>
            </a:r>
            <a:r>
              <a:rPr lang="en-US" sz="2800" dirty="0" smtClean="0"/>
              <a:t>)</a:t>
            </a:r>
            <a:endParaRPr lang="en-US" sz="2800" dirty="0"/>
          </a:p>
          <a:p>
            <a:pPr lvl="1">
              <a:lnSpc>
                <a:spcPct val="100000"/>
              </a:lnSpc>
            </a:pPr>
            <a:r>
              <a:rPr lang="en-US" sz="2800" dirty="0"/>
              <a:t>Path and name of the resource (e.g., </a:t>
            </a:r>
            <a:r>
              <a:rPr lang="en-US" sz="2800" dirty="0">
                <a:latin typeface="Consolas" pitchFamily="49" charset="0"/>
                <a:cs typeface="Consolas" pitchFamily="49" charset="0"/>
              </a:rPr>
              <a:t>index.php</a:t>
            </a:r>
            <a:r>
              <a:rPr lang="en-US" sz="2800" dirty="0"/>
              <a:t>)</a:t>
            </a:r>
          </a:p>
          <a:p>
            <a:pPr lvl="1">
              <a:lnSpc>
                <a:spcPct val="100000"/>
              </a:lnSpc>
            </a:pPr>
            <a:r>
              <a:rPr lang="en-US" sz="2800" dirty="0"/>
              <a:t>Parameters (optional, e.g. </a:t>
            </a:r>
            <a:r>
              <a:rPr lang="en-US" sz="2800" dirty="0">
                <a:latin typeface="Consolas" pitchFamily="49" charset="0"/>
                <a:cs typeface="Consolas" pitchFamily="49" charset="0"/>
              </a:rPr>
              <a:t>?id=27&amp;lang=en</a:t>
            </a:r>
            <a:r>
              <a:rPr lang="en-US" sz="2800" dirty="0"/>
              <a:t>)</a:t>
            </a:r>
          </a:p>
        </p:txBody>
      </p:sp>
      <p:sp>
        <p:nvSpPr>
          <p:cNvPr id="470020" name="Rectangle 4"/>
          <p:cNvSpPr>
            <a:spLocks noChangeArrowheads="1"/>
          </p:cNvSpPr>
          <p:nvPr/>
        </p:nvSpPr>
        <p:spPr bwMode="auto">
          <a:xfrm>
            <a:off x="763588" y="2209800"/>
            <a:ext cx="7618412" cy="40011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http://www.telerik.com/academy/winter-2009-2010.aspx</a:t>
            </a: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610600" y="6553200"/>
            <a:ext cx="457200" cy="228600"/>
          </a:xfr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6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HTML Tables (2)</a:t>
            </a:r>
            <a:endParaRPr lang="bg-BG" smtClean="0"/>
          </a:p>
        </p:txBody>
      </p:sp>
      <p:sp>
        <p:nvSpPr>
          <p:cNvPr id="10106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ct val="50000"/>
              </a:spcBef>
              <a:defRPr/>
            </a:pPr>
            <a:r>
              <a:rPr lang="en-ZA" dirty="0" smtClean="0">
                <a:sym typeface="Wingdings" pitchFamily="2" charset="2"/>
              </a:rPr>
              <a:t>Start and end of a table</a:t>
            </a:r>
          </a:p>
          <a:p>
            <a:pPr>
              <a:lnSpc>
                <a:spcPct val="100000"/>
              </a:lnSpc>
              <a:spcBef>
                <a:spcPct val="50000"/>
              </a:spcBef>
              <a:defRPr/>
            </a:pPr>
            <a:endParaRPr lang="en-ZA" dirty="0" smtClean="0">
              <a:sym typeface="Wingdings" pitchFamily="2" charset="2"/>
            </a:endParaRPr>
          </a:p>
          <a:p>
            <a:pPr>
              <a:lnSpc>
                <a:spcPct val="100000"/>
              </a:lnSpc>
              <a:spcBef>
                <a:spcPct val="50000"/>
              </a:spcBef>
              <a:defRPr/>
            </a:pPr>
            <a:r>
              <a:rPr lang="en-ZA" dirty="0" smtClean="0">
                <a:sym typeface="Wingdings" pitchFamily="2" charset="2"/>
              </a:rPr>
              <a:t>Start and end of a row</a:t>
            </a:r>
            <a:endParaRPr lang="en-ZA" dirty="0" smtClean="0"/>
          </a:p>
          <a:p>
            <a:pPr>
              <a:lnSpc>
                <a:spcPct val="100000"/>
              </a:lnSpc>
              <a:spcBef>
                <a:spcPct val="50000"/>
              </a:spcBef>
              <a:defRPr/>
            </a:pPr>
            <a:endParaRPr lang="en-ZA" dirty="0" smtClean="0"/>
          </a:p>
          <a:p>
            <a:pPr>
              <a:lnSpc>
                <a:spcPct val="100000"/>
              </a:lnSpc>
              <a:spcBef>
                <a:spcPct val="50000"/>
              </a:spcBef>
              <a:defRPr/>
            </a:pPr>
            <a:r>
              <a:rPr lang="en-ZA" dirty="0" smtClean="0">
                <a:sym typeface="Wingdings" pitchFamily="2" charset="2"/>
              </a:rPr>
              <a:t>Start and end of a cell in a row</a:t>
            </a:r>
          </a:p>
        </p:txBody>
      </p:sp>
      <p:sp>
        <p:nvSpPr>
          <p:cNvPr id="1010692" name="Rectangle 4"/>
          <p:cNvSpPr>
            <a:spLocks noChangeArrowheads="1"/>
          </p:cNvSpPr>
          <p:nvPr/>
        </p:nvSpPr>
        <p:spPr bwMode="auto">
          <a:xfrm>
            <a:off x="755651" y="1905000"/>
            <a:ext cx="7626349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&lt;table&gt; ... &lt;/table&gt;</a:t>
            </a:r>
          </a:p>
        </p:txBody>
      </p:sp>
      <p:sp>
        <p:nvSpPr>
          <p:cNvPr id="1010693" name="Rectangle 5"/>
          <p:cNvSpPr>
            <a:spLocks noChangeArrowheads="1"/>
          </p:cNvSpPr>
          <p:nvPr/>
        </p:nvSpPr>
        <p:spPr bwMode="auto">
          <a:xfrm>
            <a:off x="755651" y="3500438"/>
            <a:ext cx="7626349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&lt;tr&gt; ... &lt;/tr&gt;</a:t>
            </a:r>
          </a:p>
        </p:txBody>
      </p:sp>
      <p:sp>
        <p:nvSpPr>
          <p:cNvPr id="1010694" name="Rectangle 6"/>
          <p:cNvSpPr>
            <a:spLocks noChangeArrowheads="1"/>
          </p:cNvSpPr>
          <p:nvPr/>
        </p:nvSpPr>
        <p:spPr bwMode="auto">
          <a:xfrm>
            <a:off x="755651" y="5100935"/>
            <a:ext cx="7626349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&lt;td&gt; ... &lt;/td&gt;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7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Simple HTML Tables – Example</a:t>
            </a:r>
            <a:endParaRPr lang="bg-BG" dirty="0" smtClean="0"/>
          </a:p>
        </p:txBody>
      </p:sp>
      <p:sp>
        <p:nvSpPr>
          <p:cNvPr id="1011715" name="Rectangle 3"/>
          <p:cNvSpPr>
            <a:spLocks noChangeArrowheads="1"/>
          </p:cNvSpPr>
          <p:nvPr/>
        </p:nvSpPr>
        <p:spPr bwMode="auto">
          <a:xfrm>
            <a:off x="608014" y="1458754"/>
            <a:ext cx="7926386" cy="517064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&lt;table border="1" cellspacing="0" cellpadding="5"&gt;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tr&gt;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td&gt;&lt;img src="ppt.gif"&gt;&lt;/td&gt;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&lt;td&gt;&lt;a href="lecture1.ppt"&gt;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Lecture 1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&lt;/a&gt;&lt;/td&gt;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&lt;/tr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&lt;tr&gt;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&lt;td&gt;&lt;img src="ppt.gif"&gt;&lt;/td&gt;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&lt;td&gt;&lt;a href="lecture2.ppt"&gt;Lecture 2&lt;/a&gt;&lt;/td&gt;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&lt;/tr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&lt;tr&gt;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&lt;td&gt;&lt;img src="zip.gif"&gt;&lt;/td&gt;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&lt;td&gt;&lt;a href="lecture2-demos.zip"&gt;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Lecture 2 - Demos&lt;/a&gt;&lt;/td&gt;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&lt;/tr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&lt;/table&gt;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6477000" y="1077754"/>
            <a:ext cx="2057400" cy="446246"/>
          </a:xfrm>
          <a:prstGeom prst="rect">
            <a:avLst/>
          </a:prstGeom>
        </p:spPr>
        <p:txBody>
          <a:bodyPr/>
          <a:lstStyle>
            <a:lvl1pPr marL="282575" indent="-282575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50000"/>
              </a:spcBef>
              <a:buNone/>
              <a:defRPr/>
            </a:pPr>
            <a:r>
              <a:rPr lang="en-ZA" sz="26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rbel"/>
                <a:sym typeface="Wingdings" pitchFamily="2" charset="2"/>
              </a:rPr>
              <a:t>tables.html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608014" y="1230154"/>
            <a:ext cx="7926386" cy="517064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&lt;table border="1" cellspacing="0" cellpadding="5"&gt;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tr&gt;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td&gt;&lt;img src="ppt.gif"&gt;&lt;/td&gt;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&lt;td&gt;&lt;a href="lecture1.ppt"&gt;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Lecture 1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&lt;/a&gt;&lt;/td&gt;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&lt;/tr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&lt;tr&gt;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&lt;td&gt;&lt;img src="ppt.gif"&gt;&lt;/td&gt;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&lt;td&gt;&lt;a href="lecture2.ppt"&gt;Lecture 2&lt;/a&gt;&lt;/td&gt;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&lt;/tr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&lt;tr&gt;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&lt;td&gt;&lt;img src="zip.gif"&gt;&lt;/td&gt;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&lt;td&gt;&lt;a href="lecture2-demos.zip"&gt;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Lecture 2 - Demos&lt;/a&gt;&lt;/td&gt;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&lt;/tr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&lt;/table&gt;</a:t>
            </a:r>
          </a:p>
        </p:txBody>
      </p:sp>
      <p:sp>
        <p:nvSpPr>
          <p:cNvPr id="10127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3600" dirty="0" smtClean="0"/>
              <a:t>Simple HTML Tables – Example (2)</a:t>
            </a:r>
            <a:endParaRPr lang="bg-BG" sz="3600" dirty="0" smtClean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81400" y="2603789"/>
            <a:ext cx="4800600" cy="38732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Complete HTML Tables</a:t>
            </a:r>
            <a:endParaRPr lang="bg-BG" dirty="0" smtClean="0"/>
          </a:p>
        </p:txBody>
      </p:sp>
      <p:sp>
        <p:nvSpPr>
          <p:cNvPr id="1056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dirty="0" smtClean="0"/>
              <a:t>Tables rows split into three sections: heading, body and footer, each containing table rows</a:t>
            </a:r>
          </a:p>
          <a:p>
            <a:pPr>
              <a:lnSpc>
                <a:spcPct val="100000"/>
              </a:lnSpc>
              <a:defRPr/>
            </a:pPr>
            <a:r>
              <a:rPr lang="en-US" dirty="0" smtClean="0"/>
              <a:t>Divides the table into semantic sections</a:t>
            </a:r>
            <a:endParaRPr lang="bg-BG" dirty="0" smtClean="0"/>
          </a:p>
          <a:p>
            <a:pPr>
              <a:lnSpc>
                <a:spcPct val="100000"/>
              </a:lnSpc>
              <a:defRPr/>
            </a:pPr>
            <a:r>
              <a:rPr lang="en-US" dirty="0" smtClean="0"/>
              <a:t>Table sections:</a:t>
            </a:r>
          </a:p>
          <a:p>
            <a:pPr lvl="1">
              <a:lnSpc>
                <a:spcPct val="100000"/>
              </a:lnSpc>
              <a:defRPr/>
            </a:pP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&lt;thead&gt;</a:t>
            </a:r>
            <a:r>
              <a:rPr lang="en-US" dirty="0" smtClean="0"/>
              <a:t> denotes table heading</a:t>
            </a:r>
          </a:p>
          <a:p>
            <a:pPr lvl="1">
              <a:lnSpc>
                <a:spcPct val="100000"/>
              </a:lnSpc>
              <a:defRPr/>
            </a:pP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&lt;tbody&gt;</a:t>
            </a:r>
            <a:r>
              <a:rPr lang="en-US" dirty="0" smtClean="0"/>
              <a:t> denotes collection of table rows that contain the very data</a:t>
            </a:r>
          </a:p>
          <a:p>
            <a:pPr lvl="1">
              <a:lnSpc>
                <a:spcPct val="100000"/>
              </a:lnSpc>
              <a:defRPr/>
            </a:pP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&lt;tfoot&gt;</a:t>
            </a:r>
            <a:r>
              <a:rPr lang="en-US" dirty="0" smtClean="0"/>
              <a:t> denotes table footer but comes BEFORE the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&lt;tbody&gt;</a:t>
            </a:r>
            <a:r>
              <a:rPr lang="en-US" dirty="0" smtClean="0"/>
              <a:t> tag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3800" dirty="0" smtClean="0"/>
              <a:t>Complete HTML Table: Example</a:t>
            </a:r>
            <a:endParaRPr lang="bg-BG" sz="3800" dirty="0" smtClean="0"/>
          </a:p>
        </p:txBody>
      </p:sp>
      <p:sp>
        <p:nvSpPr>
          <p:cNvPr id="10577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  <a:defRPr/>
            </a:pPr>
            <a:r>
              <a:rPr lang="en-US" smtClean="0"/>
              <a:t> </a:t>
            </a:r>
            <a:endParaRPr lang="bg-BG" smtClean="0"/>
          </a:p>
        </p:txBody>
      </p:sp>
      <p:sp>
        <p:nvSpPr>
          <p:cNvPr id="1057796" name="Rectangle 4"/>
          <p:cNvSpPr>
            <a:spLocks noChangeArrowheads="1"/>
          </p:cNvSpPr>
          <p:nvPr/>
        </p:nvSpPr>
        <p:spPr bwMode="auto">
          <a:xfrm>
            <a:off x="611188" y="1219200"/>
            <a:ext cx="7847012" cy="483209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&lt;table&gt;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&lt;thead&gt;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tr&gt;&lt;td&gt;Column heading&lt;/td&gt;&lt;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td&gt;Column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heading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&lt;/td&gt;&lt;/tr&gt;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&lt;/thead&gt;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&lt;tfoot&gt;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tr&gt;&lt;td&gt;Column footer&lt;/td&gt;&lt;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td&gt;Column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footer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&lt;/td&gt;&lt;/tr&gt;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&lt;/tfoot&gt;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&lt;tbody&gt;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tr&gt;&lt;td&gt;Cell 1&lt;/td&gt;&lt;td&gt;Cell 2&lt;/td&gt;&lt;/tr&gt;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tr&gt;&lt;td&gt;Cell 3&lt;/td&gt;&lt;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td&gt;Cell 4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&lt;/td&gt;&lt;/tr&gt;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&lt;/tbody&gt;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&lt;/table&gt;</a:t>
            </a:r>
          </a:p>
        </p:txBody>
      </p:sp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3352800" y="1143000"/>
            <a:ext cx="3886200" cy="527804"/>
          </a:xfrm>
          <a:prstGeom prst="wedgeRoundRectCallout">
            <a:avLst>
              <a:gd name="adj1" fmla="val -88658"/>
              <a:gd name="adj2" fmla="val 74075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First comes the header</a:t>
            </a:r>
          </a:p>
        </p:txBody>
      </p:sp>
      <p:sp>
        <p:nvSpPr>
          <p:cNvPr id="12" name="AutoShape 7"/>
          <p:cNvSpPr>
            <a:spLocks noChangeArrowheads="1"/>
          </p:cNvSpPr>
          <p:nvPr/>
        </p:nvSpPr>
        <p:spPr bwMode="auto">
          <a:xfrm>
            <a:off x="3810000" y="2626808"/>
            <a:ext cx="3886200" cy="527804"/>
          </a:xfrm>
          <a:prstGeom prst="wedgeRoundRectCallout">
            <a:avLst>
              <a:gd name="adj1" fmla="val -100547"/>
              <a:gd name="adj2" fmla="val 62653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Then comes the footer</a:t>
            </a:r>
          </a:p>
        </p:txBody>
      </p:sp>
      <p:sp>
        <p:nvSpPr>
          <p:cNvPr id="13" name="AutoShape 7"/>
          <p:cNvSpPr>
            <a:spLocks noChangeArrowheads="1"/>
          </p:cNvSpPr>
          <p:nvPr/>
        </p:nvSpPr>
        <p:spPr bwMode="auto">
          <a:xfrm>
            <a:off x="3581400" y="3962400"/>
            <a:ext cx="4419600" cy="527804"/>
          </a:xfrm>
          <a:prstGeom prst="wedgeRoundRectCallout">
            <a:avLst>
              <a:gd name="adj1" fmla="val -89406"/>
              <a:gd name="adj2" fmla="val 47423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Last comes the body (data)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611188" y="1219200"/>
            <a:ext cx="7847012" cy="483209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&lt;table&gt;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&lt;thead&gt;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tr&gt;&lt;td&gt;Column heading&lt;/td&gt;&lt;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td&gt;Column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heading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&lt;/td&gt;&lt;/tr&gt;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&lt;/thead&gt;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&lt;tfoot&gt;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tr&gt;&lt;td&gt;Column footer&lt;/td&gt;&lt;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td&gt;Column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footer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&lt;/td&gt;&lt;/tr&gt;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&lt;/tfoot&gt;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&lt;tbody&gt;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tr&gt;&lt;td&gt;Cell 1&lt;/td&gt;&lt;td&gt;Cell 2&lt;/td&gt;&lt;/tr&gt;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tr&gt;&lt;td&gt;Cell 3&lt;/td&gt;&lt;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td&gt;Cell 4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&lt;/td&gt;&lt;/tr&gt;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&lt;/tbody&gt;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&lt;/table&gt;</a:t>
            </a:r>
          </a:p>
        </p:txBody>
      </p:sp>
      <p:sp>
        <p:nvSpPr>
          <p:cNvPr id="1058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3800" dirty="0" smtClean="0"/>
              <a:t>Complete HTML Table: Example</a:t>
            </a:r>
            <a:endParaRPr lang="bg-BG" sz="3800" dirty="0" smtClean="0"/>
          </a:p>
        </p:txBody>
      </p:sp>
      <p:sp>
        <p:nvSpPr>
          <p:cNvPr id="11" name="Rectangle 10"/>
          <p:cNvSpPr/>
          <p:nvPr/>
        </p:nvSpPr>
        <p:spPr>
          <a:xfrm>
            <a:off x="5105400" y="1130610"/>
            <a:ext cx="3381489" cy="5457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2575" indent="-282575" algn="r" eaLnBrk="0" hangingPunct="0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282575" algn="l"/>
              </a:tabLst>
            </a:pPr>
            <a:r>
              <a:rPr lang="en-US" sz="2600" b="1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table-full.html</a:t>
            </a:r>
            <a:endParaRPr lang="en-US" sz="2600" b="1" dirty="0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/>
            </a:endParaRPr>
          </a:p>
        </p:txBody>
      </p:sp>
      <p:sp>
        <p:nvSpPr>
          <p:cNvPr id="12" name="AutoShape 7"/>
          <p:cNvSpPr>
            <a:spLocks noChangeArrowheads="1"/>
          </p:cNvSpPr>
          <p:nvPr/>
        </p:nvSpPr>
        <p:spPr bwMode="auto">
          <a:xfrm>
            <a:off x="4648200" y="4869299"/>
            <a:ext cx="4038600" cy="1379101"/>
          </a:xfrm>
          <a:prstGeom prst="wedgeRoundRectCallout">
            <a:avLst>
              <a:gd name="adj1" fmla="val -52332"/>
              <a:gd name="adj2" fmla="val -95693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Although the footer is before the data in the code, it is displayed last</a:t>
            </a: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91074" y="1685624"/>
            <a:ext cx="3743326" cy="29625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Nested Tables</a:t>
            </a:r>
          </a:p>
        </p:txBody>
      </p:sp>
      <p:sp>
        <p:nvSpPr>
          <p:cNvPr id="931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3850" y="990600"/>
            <a:ext cx="8496300" cy="5329238"/>
          </a:xfrm>
        </p:spPr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sz="3000" dirty="0" smtClean="0"/>
              <a:t>Table data “cells” (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&lt;td&gt;</a:t>
            </a:r>
            <a:r>
              <a:rPr lang="en-US" sz="3000" dirty="0" smtClean="0"/>
              <a:t>) can contain nested tables (tables within tables):</a:t>
            </a:r>
            <a:endParaRPr lang="en-US" sz="3000" dirty="0" smtClean="0">
              <a:latin typeface="Courier New" pitchFamily="49" charset="0"/>
            </a:endParaRPr>
          </a:p>
        </p:txBody>
      </p:sp>
      <p:sp>
        <p:nvSpPr>
          <p:cNvPr id="931846" name="Rectangle 6"/>
          <p:cNvSpPr>
            <a:spLocks noChangeArrowheads="1"/>
          </p:cNvSpPr>
          <p:nvPr/>
        </p:nvSpPr>
        <p:spPr bwMode="auto">
          <a:xfrm>
            <a:off x="539750" y="2057400"/>
            <a:ext cx="7993063" cy="449353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&lt;table border="1"&gt;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&lt;tr&gt;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&lt;td&gt;Contact:&lt;/td&gt;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&lt;table border="1"&gt;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&lt;tr&gt;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&lt;td&gt;First Name&lt;/td&gt;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&lt;td&gt;Last Name&lt;/td&gt;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&lt;/tr&gt;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&lt;/table&gt;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&lt;/td&gt;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&lt;/tr&gt;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&lt;/table&gt;</a:t>
            </a: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152911" y="1968810"/>
            <a:ext cx="3381489" cy="5457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2575" indent="-282575" algn="r" eaLnBrk="0" hangingPunct="0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282575" algn="l"/>
              </a:tabLst>
            </a:pPr>
            <a:r>
              <a:rPr lang="en-US" sz="2600" b="1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nested-tables.html</a:t>
            </a:r>
            <a:endParaRPr lang="en-US" sz="2600" b="1" dirty="0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/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27511" y="2611956"/>
            <a:ext cx="3343275" cy="2628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6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Cells Width</a:t>
            </a:r>
          </a:p>
        </p:txBody>
      </p:sp>
      <p:sp>
        <p:nvSpPr>
          <p:cNvPr id="9656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sz="3000" dirty="0" smtClean="0"/>
              <a:t>Tables and cells can have 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width</a:t>
            </a:r>
            <a:r>
              <a:rPr lang="en-US" sz="3000" dirty="0" smtClean="0"/>
              <a:t> attribute</a:t>
            </a:r>
          </a:p>
          <a:p>
            <a:pPr lvl="1">
              <a:lnSpc>
                <a:spcPct val="100000"/>
              </a:lnSpc>
              <a:defRPr/>
            </a:pPr>
            <a:r>
              <a:rPr lang="en-US" sz="2800" dirty="0" smtClean="0"/>
              <a:t>Width can be given in pixels or percentages</a:t>
            </a:r>
          </a:p>
        </p:txBody>
      </p:sp>
      <p:sp>
        <p:nvSpPr>
          <p:cNvPr id="965636" name="Rectangle 4"/>
          <p:cNvSpPr>
            <a:spLocks noChangeArrowheads="1"/>
          </p:cNvSpPr>
          <p:nvPr/>
        </p:nvSpPr>
        <p:spPr bwMode="auto">
          <a:xfrm>
            <a:off x="536576" y="2776538"/>
            <a:ext cx="7997824" cy="224676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&lt;table border="1" width="100%" cellspacing="0"&gt;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&lt;tr&gt;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&lt;td&gt;Left&lt;/td&gt;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&lt;td width="100%" align="center"&gt;Center&lt;/td&gt;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&lt;td&gt;Right&lt;/td&gt;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&lt;/tr&gt;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&lt;/table&gt;</a:t>
            </a:r>
          </a:p>
        </p:txBody>
      </p:sp>
      <p:sp>
        <p:nvSpPr>
          <p:cNvPr id="965639" name="Rectangle 7"/>
          <p:cNvSpPr>
            <a:spLocks noChangeArrowheads="1"/>
          </p:cNvSpPr>
          <p:nvPr/>
        </p:nvSpPr>
        <p:spPr bwMode="auto">
          <a:xfrm>
            <a:off x="477322" y="2209800"/>
            <a:ext cx="2646878" cy="5457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2575" indent="-282575" algn="r" eaLnBrk="0" hangingPunct="0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282575" algn="l"/>
              </a:tabLst>
              <a:defRPr/>
            </a:pPr>
            <a:r>
              <a:rPr lang="bg-BG" sz="2600" b="1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table-width.html</a:t>
            </a: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95800" y="4453966"/>
            <a:ext cx="4114800" cy="20992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"/>
          <p:cNvSpPr txBox="1">
            <a:spLocks noChangeArrowheads="1"/>
          </p:cNvSpPr>
          <p:nvPr/>
        </p:nvSpPr>
        <p:spPr>
          <a:xfrm>
            <a:off x="4343400" y="2133600"/>
            <a:ext cx="4267200" cy="4419600"/>
          </a:xfrm>
          <a:prstGeom prst="rect">
            <a:avLst/>
          </a:prstGeom>
        </p:spPr>
        <p:txBody>
          <a:bodyPr/>
          <a:lstStyle/>
          <a:p>
            <a:pPr marL="282575" lvl="0" indent="-282575" eaLnBrk="0" hangingPunct="0"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/>
            </a:pPr>
            <a:r>
              <a:rPr lang="en-US" sz="3200" b="1" noProof="1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cellpadding</a:t>
            </a:r>
          </a:p>
          <a:p>
            <a:pPr marL="282575" lvl="0" indent="-282575" eaLnBrk="0" hangingPunct="0"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/>
            </a:pPr>
            <a:endParaRPr lang="en-US" sz="3200" b="1" dirty="0" smtClean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  <a:p>
            <a:pPr marL="282575" lvl="0" indent="-282575" eaLnBrk="0" hangingPunct="0"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/>
            </a:pPr>
            <a:endParaRPr lang="en-US" sz="3200" b="1" dirty="0" smtClean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  <a:p>
            <a:pPr lvl="0" eaLnBrk="0" hangingPunct="0"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  <a:defRPr/>
            </a:pPr>
            <a:endParaRPr lang="en-US" sz="3000" b="1" dirty="0" smtClean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  <a:p>
            <a:pPr marL="282575" indent="-282575" eaLnBrk="0" hangingPunct="0"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/>
            </a:pPr>
            <a:r>
              <a:rPr lang="en-US" sz="30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Defines the empty space around the cell contents</a:t>
            </a:r>
            <a:endParaRPr kumimoji="0" lang="en-US" sz="3000" b="1" i="0" u="none" strike="noStrike" kern="1200" cap="none" spc="0" normalizeH="0" baseline="0" noProof="0" dirty="0" smtClean="0">
              <a:ln>
                <a:noFill/>
              </a:ln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6" name="Rectangle 3"/>
          <p:cNvSpPr txBox="1">
            <a:spLocks noChangeArrowheads="1"/>
          </p:cNvSpPr>
          <p:nvPr/>
        </p:nvSpPr>
        <p:spPr>
          <a:xfrm>
            <a:off x="457200" y="2133600"/>
            <a:ext cx="3352800" cy="4419600"/>
          </a:xfrm>
          <a:prstGeom prst="rect">
            <a:avLst/>
          </a:prstGeom>
        </p:spPr>
        <p:txBody>
          <a:bodyPr/>
          <a:lstStyle/>
          <a:p>
            <a:pPr marL="282575" lvl="0" indent="-282575" eaLnBrk="0" hangingPunct="0"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/>
            </a:pPr>
            <a:r>
              <a:rPr lang="en-US" sz="3200" b="1" noProof="1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cellspacing</a:t>
            </a:r>
          </a:p>
          <a:p>
            <a:pPr marL="282575" lvl="0" indent="-282575" eaLnBrk="0" hangingPunct="0"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/>
            </a:pPr>
            <a:endParaRPr lang="en-US" sz="3200" b="1" dirty="0" smtClean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  <a:p>
            <a:pPr marL="282575" lvl="0" indent="-282575" eaLnBrk="0" hangingPunct="0"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/>
            </a:pPr>
            <a:endParaRPr lang="en-US" sz="3200" b="1" dirty="0" smtClean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  <a:p>
            <a:pPr lvl="0" eaLnBrk="0" hangingPunct="0"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  <a:defRPr/>
            </a:pPr>
            <a:endParaRPr lang="en-US" sz="3000" b="1" dirty="0" smtClean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  <a:p>
            <a:pPr marL="282575" lvl="0" indent="-282575" eaLnBrk="0" hangingPunct="0"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/>
            </a:pPr>
            <a:r>
              <a:rPr lang="en-US" sz="30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Defines the empty space between the cells</a:t>
            </a:r>
            <a:endParaRPr kumimoji="0" lang="en-US" sz="3000" b="1" i="0" u="none" strike="noStrike" kern="1200" cap="none" spc="0" normalizeH="0" baseline="0" noProof="0" dirty="0" smtClean="0">
              <a:ln>
                <a:noFill/>
              </a:ln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240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3800" smtClean="0"/>
              <a:t>Cell Spacing and Padding</a:t>
            </a:r>
          </a:p>
        </p:txBody>
      </p:sp>
      <p:sp>
        <p:nvSpPr>
          <p:cNvPr id="10240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066800"/>
            <a:ext cx="8686800" cy="533400"/>
          </a:xfrm>
        </p:spPr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dirty="0" smtClean="0"/>
              <a:t>Tables have two important attributes:</a:t>
            </a:r>
          </a:p>
        </p:txBody>
      </p:sp>
      <p:grpSp>
        <p:nvGrpSpPr>
          <p:cNvPr id="2" name="Group 52"/>
          <p:cNvGrpSpPr>
            <a:grpSpLocks/>
          </p:cNvGrpSpPr>
          <p:nvPr/>
        </p:nvGrpSpPr>
        <p:grpSpPr bwMode="auto">
          <a:xfrm>
            <a:off x="969963" y="3055938"/>
            <a:ext cx="2233612" cy="1439862"/>
            <a:chOff x="838" y="1933"/>
            <a:chExt cx="1407" cy="907"/>
          </a:xfrm>
        </p:grpSpPr>
        <p:sp>
          <p:nvSpPr>
            <p:cNvPr id="1024007" name="Rectangle 7"/>
            <p:cNvSpPr>
              <a:spLocks noChangeArrowheads="1"/>
            </p:cNvSpPr>
            <p:nvPr/>
          </p:nvSpPr>
          <p:spPr bwMode="auto">
            <a:xfrm>
              <a:off x="838" y="1933"/>
              <a:ext cx="499" cy="272"/>
            </a:xfrm>
            <a:prstGeom prst="rect">
              <a:avLst/>
            </a:prstGeom>
            <a:solidFill>
              <a:schemeClr val="accent5">
                <a:lumMod val="75000"/>
                <a:alpha val="30000"/>
              </a:schemeClr>
            </a:solidFill>
            <a:ln w="9525" algn="ctr">
              <a:solidFill>
                <a:schemeClr val="accent5">
                  <a:lumMod val="20000"/>
                  <a:lumOff val="8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cell</a:t>
              </a:r>
              <a:endParaRPr lang="bg-BG" sz="24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024008" name="Rectangle 8"/>
            <p:cNvSpPr>
              <a:spLocks noChangeArrowheads="1"/>
            </p:cNvSpPr>
            <p:nvPr/>
          </p:nvSpPr>
          <p:spPr bwMode="auto">
            <a:xfrm>
              <a:off x="1746" y="1933"/>
              <a:ext cx="499" cy="272"/>
            </a:xfrm>
            <a:prstGeom prst="rect">
              <a:avLst/>
            </a:prstGeom>
            <a:solidFill>
              <a:schemeClr val="accent5">
                <a:lumMod val="75000"/>
                <a:alpha val="30000"/>
              </a:schemeClr>
            </a:solidFill>
            <a:ln w="9525" algn="ctr">
              <a:solidFill>
                <a:schemeClr val="accent5">
                  <a:lumMod val="20000"/>
                  <a:lumOff val="8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2400" b="1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cell</a:t>
              </a:r>
              <a:endParaRPr lang="bg-BG" sz="2400" b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024009" name="Rectangle 9"/>
            <p:cNvSpPr>
              <a:spLocks noChangeArrowheads="1"/>
            </p:cNvSpPr>
            <p:nvPr/>
          </p:nvSpPr>
          <p:spPr bwMode="auto">
            <a:xfrm>
              <a:off x="838" y="2568"/>
              <a:ext cx="499" cy="272"/>
            </a:xfrm>
            <a:prstGeom prst="rect">
              <a:avLst/>
            </a:prstGeom>
            <a:solidFill>
              <a:schemeClr val="accent5">
                <a:lumMod val="75000"/>
                <a:alpha val="30000"/>
              </a:schemeClr>
            </a:solidFill>
            <a:ln w="9525" algn="ctr">
              <a:solidFill>
                <a:schemeClr val="accent5">
                  <a:lumMod val="20000"/>
                  <a:lumOff val="8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2400" b="1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cell</a:t>
              </a:r>
              <a:endParaRPr lang="bg-BG" sz="2400" b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024010" name="Rectangle 10"/>
            <p:cNvSpPr>
              <a:spLocks noChangeArrowheads="1"/>
            </p:cNvSpPr>
            <p:nvPr/>
          </p:nvSpPr>
          <p:spPr bwMode="auto">
            <a:xfrm>
              <a:off x="1746" y="2568"/>
              <a:ext cx="499" cy="272"/>
            </a:xfrm>
            <a:prstGeom prst="rect">
              <a:avLst/>
            </a:prstGeom>
            <a:solidFill>
              <a:schemeClr val="accent5">
                <a:lumMod val="75000"/>
                <a:alpha val="30000"/>
              </a:schemeClr>
            </a:solidFill>
            <a:ln w="9525" algn="ctr">
              <a:solidFill>
                <a:schemeClr val="accent5">
                  <a:lumMod val="20000"/>
                  <a:lumOff val="8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2400" b="1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cell</a:t>
              </a:r>
              <a:endParaRPr lang="bg-BG" sz="2400" b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024011" name="Line 11"/>
            <p:cNvSpPr>
              <a:spLocks noChangeShapeType="1"/>
            </p:cNvSpPr>
            <p:nvPr/>
          </p:nvSpPr>
          <p:spPr bwMode="auto">
            <a:xfrm>
              <a:off x="1336" y="2069"/>
              <a:ext cx="410" cy="0"/>
            </a:xfrm>
            <a:prstGeom prst="line">
              <a:avLst/>
            </a:prstGeom>
            <a:noFill/>
            <a:ln w="25400">
              <a:solidFill>
                <a:schemeClr val="accent5">
                  <a:lumMod val="20000"/>
                  <a:lumOff val="80000"/>
                </a:schemeClr>
              </a:solidFill>
              <a:round/>
              <a:headEnd type="arrow" w="lg" len="med"/>
              <a:tailEnd type="arrow" w="lg" len="med"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024014" name="Line 14"/>
            <p:cNvSpPr>
              <a:spLocks noChangeShapeType="1"/>
            </p:cNvSpPr>
            <p:nvPr/>
          </p:nvSpPr>
          <p:spPr bwMode="auto">
            <a:xfrm flipH="1">
              <a:off x="1988" y="2197"/>
              <a:ext cx="0" cy="371"/>
            </a:xfrm>
            <a:prstGeom prst="line">
              <a:avLst/>
            </a:prstGeom>
            <a:noFill/>
            <a:ln w="25400">
              <a:solidFill>
                <a:schemeClr val="accent5">
                  <a:lumMod val="20000"/>
                  <a:lumOff val="80000"/>
                </a:schemeClr>
              </a:solidFill>
              <a:round/>
              <a:headEnd type="arrow" w="lg" len="med"/>
              <a:tailEnd type="arrow" w="lg" len="med"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024029" name="Line 29"/>
            <p:cNvSpPr>
              <a:spLocks noChangeShapeType="1"/>
            </p:cNvSpPr>
            <p:nvPr/>
          </p:nvSpPr>
          <p:spPr bwMode="auto">
            <a:xfrm>
              <a:off x="1337" y="2704"/>
              <a:ext cx="410" cy="0"/>
            </a:xfrm>
            <a:prstGeom prst="line">
              <a:avLst/>
            </a:prstGeom>
            <a:noFill/>
            <a:ln w="25400">
              <a:solidFill>
                <a:schemeClr val="accent5">
                  <a:lumMod val="20000"/>
                  <a:lumOff val="80000"/>
                </a:schemeClr>
              </a:solidFill>
              <a:round/>
              <a:headEnd type="arrow" w="lg" len="med"/>
              <a:tailEnd type="arrow" w="lg" len="med"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024030" name="Line 30"/>
            <p:cNvSpPr>
              <a:spLocks noChangeShapeType="1"/>
            </p:cNvSpPr>
            <p:nvPr/>
          </p:nvSpPr>
          <p:spPr bwMode="auto">
            <a:xfrm flipH="1">
              <a:off x="1087" y="2197"/>
              <a:ext cx="0" cy="371"/>
            </a:xfrm>
            <a:prstGeom prst="line">
              <a:avLst/>
            </a:prstGeom>
            <a:noFill/>
            <a:ln w="25400">
              <a:solidFill>
                <a:schemeClr val="accent5">
                  <a:lumMod val="20000"/>
                  <a:lumOff val="80000"/>
                </a:schemeClr>
              </a:solidFill>
              <a:round/>
              <a:headEnd type="arrow" w="lg" len="med"/>
              <a:tailEnd type="arrow" w="lg" len="med"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</p:grpSp>
      <p:grpSp>
        <p:nvGrpSpPr>
          <p:cNvPr id="3" name="Group 51"/>
          <p:cNvGrpSpPr>
            <a:grpSpLocks/>
          </p:cNvGrpSpPr>
          <p:nvPr/>
        </p:nvGrpSpPr>
        <p:grpSpPr bwMode="auto">
          <a:xfrm>
            <a:off x="5224463" y="2743200"/>
            <a:ext cx="2501900" cy="1887538"/>
            <a:chOff x="3345" y="1688"/>
            <a:chExt cx="1576" cy="1189"/>
          </a:xfrm>
          <a:effectLst/>
        </p:grpSpPr>
        <p:sp>
          <p:nvSpPr>
            <p:cNvPr id="1024025" name="Rectangle 25"/>
            <p:cNvSpPr>
              <a:spLocks noChangeArrowheads="1"/>
            </p:cNvSpPr>
            <p:nvPr/>
          </p:nvSpPr>
          <p:spPr bwMode="auto">
            <a:xfrm>
              <a:off x="3355" y="1688"/>
              <a:ext cx="740" cy="599"/>
            </a:xfrm>
            <a:prstGeom prst="rect">
              <a:avLst/>
            </a:prstGeom>
            <a:solidFill>
              <a:schemeClr val="accent5">
                <a:lumMod val="75000"/>
                <a:alpha val="30000"/>
              </a:schemeClr>
            </a:solidFill>
            <a:ln w="9525" algn="ctr">
              <a:solidFill>
                <a:schemeClr val="accent5">
                  <a:lumMod val="20000"/>
                  <a:lumOff val="8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lIns="360000" tIns="288000" rIns="360000" bIns="288000" anchor="ctr">
              <a:spAutoFit/>
            </a:bodyPr>
            <a:lstStyle/>
            <a:p>
              <a:pPr algn="ctr">
                <a:defRPr/>
              </a:pPr>
              <a:r>
                <a:rPr lang="en-US" sz="2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cell</a:t>
              </a:r>
              <a:endParaRPr lang="bg-BG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024031" name="Line 31"/>
            <p:cNvSpPr>
              <a:spLocks noChangeShapeType="1"/>
            </p:cNvSpPr>
            <p:nvPr/>
          </p:nvSpPr>
          <p:spPr bwMode="auto">
            <a:xfrm flipH="1">
              <a:off x="3718" y="2057"/>
              <a:ext cx="0" cy="206"/>
            </a:xfrm>
            <a:prstGeom prst="line">
              <a:avLst/>
            </a:prstGeom>
            <a:noFill/>
            <a:ln w="25400">
              <a:solidFill>
                <a:schemeClr val="accent5">
                  <a:lumMod val="20000"/>
                  <a:lumOff val="80000"/>
                </a:schemeClr>
              </a:solidFill>
              <a:round/>
              <a:headEnd type="arrow" w="lg" len="med"/>
              <a:tailEnd type="arrow" w="lg" len="med"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 b="1"/>
            </a:p>
          </p:txBody>
        </p:sp>
        <p:sp>
          <p:nvSpPr>
            <p:cNvPr id="1024033" name="Line 33"/>
            <p:cNvSpPr>
              <a:spLocks noChangeShapeType="1"/>
            </p:cNvSpPr>
            <p:nvPr/>
          </p:nvSpPr>
          <p:spPr bwMode="auto">
            <a:xfrm>
              <a:off x="3345" y="1999"/>
              <a:ext cx="221" cy="0"/>
            </a:xfrm>
            <a:prstGeom prst="line">
              <a:avLst/>
            </a:prstGeom>
            <a:noFill/>
            <a:ln w="25400">
              <a:solidFill>
                <a:schemeClr val="accent5">
                  <a:lumMod val="20000"/>
                  <a:lumOff val="80000"/>
                </a:schemeClr>
              </a:solidFill>
              <a:round/>
              <a:headEnd type="arrow" w="lg" len="med"/>
              <a:tailEnd type="arrow" w="lg" len="med"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 b="1"/>
            </a:p>
          </p:txBody>
        </p:sp>
        <p:sp>
          <p:nvSpPr>
            <p:cNvPr id="1024034" name="Line 34"/>
            <p:cNvSpPr>
              <a:spLocks noChangeShapeType="1"/>
            </p:cNvSpPr>
            <p:nvPr/>
          </p:nvSpPr>
          <p:spPr bwMode="auto">
            <a:xfrm>
              <a:off x="3884" y="1996"/>
              <a:ext cx="221" cy="0"/>
            </a:xfrm>
            <a:prstGeom prst="line">
              <a:avLst/>
            </a:prstGeom>
            <a:noFill/>
            <a:ln w="25400">
              <a:solidFill>
                <a:schemeClr val="accent5">
                  <a:lumMod val="20000"/>
                  <a:lumOff val="80000"/>
                </a:schemeClr>
              </a:solidFill>
              <a:round/>
              <a:headEnd type="arrow" w="lg" len="med"/>
              <a:tailEnd type="arrow" w="lg" len="med"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 b="1"/>
            </a:p>
          </p:txBody>
        </p:sp>
        <p:sp>
          <p:nvSpPr>
            <p:cNvPr id="1024035" name="Line 35"/>
            <p:cNvSpPr>
              <a:spLocks noChangeShapeType="1"/>
            </p:cNvSpPr>
            <p:nvPr/>
          </p:nvSpPr>
          <p:spPr bwMode="auto">
            <a:xfrm flipH="1">
              <a:off x="3718" y="1718"/>
              <a:ext cx="0" cy="206"/>
            </a:xfrm>
            <a:prstGeom prst="line">
              <a:avLst/>
            </a:prstGeom>
            <a:noFill/>
            <a:ln w="25400">
              <a:solidFill>
                <a:schemeClr val="accent5">
                  <a:lumMod val="20000"/>
                  <a:lumOff val="80000"/>
                </a:schemeClr>
              </a:solidFill>
              <a:round/>
              <a:headEnd type="arrow" w="lg" len="med"/>
              <a:tailEnd type="arrow" w="lg" len="med"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 b="1"/>
            </a:p>
          </p:txBody>
        </p:sp>
        <p:sp>
          <p:nvSpPr>
            <p:cNvPr id="1024036" name="Rectangle 36"/>
            <p:cNvSpPr>
              <a:spLocks noChangeArrowheads="1"/>
            </p:cNvSpPr>
            <p:nvPr/>
          </p:nvSpPr>
          <p:spPr bwMode="auto">
            <a:xfrm>
              <a:off x="3355" y="2278"/>
              <a:ext cx="740" cy="599"/>
            </a:xfrm>
            <a:prstGeom prst="rect">
              <a:avLst/>
            </a:prstGeom>
            <a:solidFill>
              <a:schemeClr val="accent5">
                <a:lumMod val="75000"/>
                <a:alpha val="30000"/>
              </a:schemeClr>
            </a:solidFill>
            <a:ln w="9525" algn="ctr">
              <a:solidFill>
                <a:schemeClr val="accent5">
                  <a:lumMod val="20000"/>
                  <a:lumOff val="8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lIns="360000" tIns="288000" rIns="360000" bIns="288000" anchor="ctr">
              <a:spAutoFit/>
            </a:bodyPr>
            <a:lstStyle/>
            <a:p>
              <a:pPr algn="ctr">
                <a:defRPr/>
              </a:pPr>
              <a:r>
                <a:rPr lang="en-US" sz="2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cell</a:t>
              </a:r>
              <a:endParaRPr lang="bg-BG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024037" name="Line 37"/>
            <p:cNvSpPr>
              <a:spLocks noChangeShapeType="1"/>
            </p:cNvSpPr>
            <p:nvPr/>
          </p:nvSpPr>
          <p:spPr bwMode="auto">
            <a:xfrm flipH="1">
              <a:off x="3718" y="2647"/>
              <a:ext cx="0" cy="206"/>
            </a:xfrm>
            <a:prstGeom prst="line">
              <a:avLst/>
            </a:prstGeom>
            <a:noFill/>
            <a:ln w="25400">
              <a:solidFill>
                <a:schemeClr val="accent5">
                  <a:lumMod val="20000"/>
                  <a:lumOff val="80000"/>
                </a:schemeClr>
              </a:solidFill>
              <a:round/>
              <a:headEnd type="arrow" w="lg" len="med"/>
              <a:tailEnd type="arrow" w="lg" len="med"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 b="1"/>
            </a:p>
          </p:txBody>
        </p:sp>
        <p:sp>
          <p:nvSpPr>
            <p:cNvPr id="1024038" name="Line 38"/>
            <p:cNvSpPr>
              <a:spLocks noChangeShapeType="1"/>
            </p:cNvSpPr>
            <p:nvPr/>
          </p:nvSpPr>
          <p:spPr bwMode="auto">
            <a:xfrm>
              <a:off x="3345" y="2589"/>
              <a:ext cx="221" cy="0"/>
            </a:xfrm>
            <a:prstGeom prst="line">
              <a:avLst/>
            </a:prstGeom>
            <a:noFill/>
            <a:ln w="25400">
              <a:solidFill>
                <a:schemeClr val="accent5">
                  <a:lumMod val="20000"/>
                  <a:lumOff val="80000"/>
                </a:schemeClr>
              </a:solidFill>
              <a:round/>
              <a:headEnd type="arrow" w="lg" len="med"/>
              <a:tailEnd type="arrow" w="lg" len="med"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 b="1"/>
            </a:p>
          </p:txBody>
        </p:sp>
        <p:sp>
          <p:nvSpPr>
            <p:cNvPr id="1024039" name="Line 39"/>
            <p:cNvSpPr>
              <a:spLocks noChangeShapeType="1"/>
            </p:cNvSpPr>
            <p:nvPr/>
          </p:nvSpPr>
          <p:spPr bwMode="auto">
            <a:xfrm>
              <a:off x="3884" y="2586"/>
              <a:ext cx="221" cy="0"/>
            </a:xfrm>
            <a:prstGeom prst="line">
              <a:avLst/>
            </a:prstGeom>
            <a:noFill/>
            <a:ln w="25400">
              <a:solidFill>
                <a:schemeClr val="accent5">
                  <a:lumMod val="20000"/>
                  <a:lumOff val="80000"/>
                </a:schemeClr>
              </a:solidFill>
              <a:round/>
              <a:headEnd type="arrow" w="lg" len="med"/>
              <a:tailEnd type="arrow" w="lg" len="med"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 b="1"/>
            </a:p>
          </p:txBody>
        </p:sp>
        <p:sp>
          <p:nvSpPr>
            <p:cNvPr id="1024040" name="Line 40"/>
            <p:cNvSpPr>
              <a:spLocks noChangeShapeType="1"/>
            </p:cNvSpPr>
            <p:nvPr/>
          </p:nvSpPr>
          <p:spPr bwMode="auto">
            <a:xfrm flipH="1">
              <a:off x="3718" y="2308"/>
              <a:ext cx="0" cy="206"/>
            </a:xfrm>
            <a:prstGeom prst="line">
              <a:avLst/>
            </a:prstGeom>
            <a:noFill/>
            <a:ln w="25400">
              <a:solidFill>
                <a:schemeClr val="accent5">
                  <a:lumMod val="20000"/>
                  <a:lumOff val="80000"/>
                </a:schemeClr>
              </a:solidFill>
              <a:round/>
              <a:headEnd type="arrow" w="lg" len="med"/>
              <a:tailEnd type="arrow" w="lg" len="med"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 b="1"/>
            </a:p>
          </p:txBody>
        </p:sp>
        <p:sp>
          <p:nvSpPr>
            <p:cNvPr id="1024041" name="Rectangle 41"/>
            <p:cNvSpPr>
              <a:spLocks noChangeArrowheads="1"/>
            </p:cNvSpPr>
            <p:nvPr/>
          </p:nvSpPr>
          <p:spPr bwMode="auto">
            <a:xfrm>
              <a:off x="4171" y="1688"/>
              <a:ext cx="740" cy="599"/>
            </a:xfrm>
            <a:prstGeom prst="rect">
              <a:avLst/>
            </a:prstGeom>
            <a:solidFill>
              <a:schemeClr val="accent5">
                <a:lumMod val="75000"/>
                <a:alpha val="30000"/>
              </a:schemeClr>
            </a:solidFill>
            <a:ln w="9525" algn="ctr">
              <a:solidFill>
                <a:schemeClr val="accent5">
                  <a:lumMod val="20000"/>
                  <a:lumOff val="8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lIns="360000" tIns="288000" rIns="360000" bIns="288000" anchor="ctr">
              <a:spAutoFit/>
            </a:bodyPr>
            <a:lstStyle/>
            <a:p>
              <a:pPr algn="ctr">
                <a:defRPr/>
              </a:pPr>
              <a:r>
                <a:rPr lang="en-US" sz="2400" b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cell</a:t>
              </a:r>
              <a:endParaRPr lang="bg-BG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024042" name="Line 42"/>
            <p:cNvSpPr>
              <a:spLocks noChangeShapeType="1"/>
            </p:cNvSpPr>
            <p:nvPr/>
          </p:nvSpPr>
          <p:spPr bwMode="auto">
            <a:xfrm flipH="1">
              <a:off x="4534" y="2057"/>
              <a:ext cx="0" cy="206"/>
            </a:xfrm>
            <a:prstGeom prst="line">
              <a:avLst/>
            </a:prstGeom>
            <a:noFill/>
            <a:ln w="25400">
              <a:solidFill>
                <a:schemeClr val="accent5">
                  <a:lumMod val="20000"/>
                  <a:lumOff val="80000"/>
                </a:schemeClr>
              </a:solidFill>
              <a:round/>
              <a:headEnd type="arrow" w="lg" len="med"/>
              <a:tailEnd type="arrow" w="lg" len="med"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 b="1"/>
            </a:p>
          </p:txBody>
        </p:sp>
        <p:sp>
          <p:nvSpPr>
            <p:cNvPr id="1024043" name="Line 43"/>
            <p:cNvSpPr>
              <a:spLocks noChangeShapeType="1"/>
            </p:cNvSpPr>
            <p:nvPr/>
          </p:nvSpPr>
          <p:spPr bwMode="auto">
            <a:xfrm>
              <a:off x="4161" y="1999"/>
              <a:ext cx="221" cy="0"/>
            </a:xfrm>
            <a:prstGeom prst="line">
              <a:avLst/>
            </a:prstGeom>
            <a:noFill/>
            <a:ln w="25400">
              <a:solidFill>
                <a:schemeClr val="accent5">
                  <a:lumMod val="20000"/>
                  <a:lumOff val="80000"/>
                </a:schemeClr>
              </a:solidFill>
              <a:round/>
              <a:headEnd type="arrow" w="lg" len="med"/>
              <a:tailEnd type="arrow" w="lg" len="med"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 b="1"/>
            </a:p>
          </p:txBody>
        </p:sp>
        <p:sp>
          <p:nvSpPr>
            <p:cNvPr id="1024044" name="Line 44"/>
            <p:cNvSpPr>
              <a:spLocks noChangeShapeType="1"/>
            </p:cNvSpPr>
            <p:nvPr/>
          </p:nvSpPr>
          <p:spPr bwMode="auto">
            <a:xfrm>
              <a:off x="4700" y="1996"/>
              <a:ext cx="221" cy="0"/>
            </a:xfrm>
            <a:prstGeom prst="line">
              <a:avLst/>
            </a:prstGeom>
            <a:noFill/>
            <a:ln w="25400">
              <a:solidFill>
                <a:schemeClr val="accent5">
                  <a:lumMod val="20000"/>
                  <a:lumOff val="80000"/>
                </a:schemeClr>
              </a:solidFill>
              <a:round/>
              <a:headEnd type="arrow" w="lg" len="med"/>
              <a:tailEnd type="arrow" w="lg" len="med"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 b="1"/>
            </a:p>
          </p:txBody>
        </p:sp>
        <p:sp>
          <p:nvSpPr>
            <p:cNvPr id="1024045" name="Line 45"/>
            <p:cNvSpPr>
              <a:spLocks noChangeShapeType="1"/>
            </p:cNvSpPr>
            <p:nvPr/>
          </p:nvSpPr>
          <p:spPr bwMode="auto">
            <a:xfrm flipH="1">
              <a:off x="4534" y="1718"/>
              <a:ext cx="0" cy="206"/>
            </a:xfrm>
            <a:prstGeom prst="line">
              <a:avLst/>
            </a:prstGeom>
            <a:noFill/>
            <a:ln w="25400">
              <a:solidFill>
                <a:schemeClr val="accent5">
                  <a:lumMod val="20000"/>
                  <a:lumOff val="80000"/>
                </a:schemeClr>
              </a:solidFill>
              <a:round/>
              <a:headEnd type="arrow" w="lg" len="med"/>
              <a:tailEnd type="arrow" w="lg" len="med"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 b="1"/>
            </a:p>
          </p:txBody>
        </p:sp>
        <p:sp>
          <p:nvSpPr>
            <p:cNvPr id="1024046" name="Rectangle 46"/>
            <p:cNvSpPr>
              <a:spLocks noChangeArrowheads="1"/>
            </p:cNvSpPr>
            <p:nvPr/>
          </p:nvSpPr>
          <p:spPr bwMode="auto">
            <a:xfrm>
              <a:off x="4171" y="2278"/>
              <a:ext cx="740" cy="599"/>
            </a:xfrm>
            <a:prstGeom prst="rect">
              <a:avLst/>
            </a:prstGeom>
            <a:solidFill>
              <a:schemeClr val="accent5">
                <a:lumMod val="75000"/>
                <a:alpha val="30000"/>
              </a:schemeClr>
            </a:solidFill>
            <a:ln w="9525" algn="ctr">
              <a:solidFill>
                <a:schemeClr val="accent5">
                  <a:lumMod val="20000"/>
                  <a:lumOff val="8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lIns="360000" tIns="288000" rIns="360000" bIns="288000" anchor="ctr">
              <a:spAutoFit/>
            </a:bodyPr>
            <a:lstStyle/>
            <a:p>
              <a:pPr algn="ctr">
                <a:defRPr/>
              </a:pPr>
              <a:r>
                <a:rPr lang="en-US" sz="2400" b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cell</a:t>
              </a:r>
              <a:endParaRPr lang="bg-BG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024047" name="Line 47"/>
            <p:cNvSpPr>
              <a:spLocks noChangeShapeType="1"/>
            </p:cNvSpPr>
            <p:nvPr/>
          </p:nvSpPr>
          <p:spPr bwMode="auto">
            <a:xfrm flipH="1">
              <a:off x="4534" y="2647"/>
              <a:ext cx="0" cy="206"/>
            </a:xfrm>
            <a:prstGeom prst="line">
              <a:avLst/>
            </a:prstGeom>
            <a:noFill/>
            <a:ln w="25400">
              <a:solidFill>
                <a:schemeClr val="accent5">
                  <a:lumMod val="20000"/>
                  <a:lumOff val="80000"/>
                </a:schemeClr>
              </a:solidFill>
              <a:round/>
              <a:headEnd type="arrow" w="lg" len="med"/>
              <a:tailEnd type="arrow" w="lg" len="med"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 b="1"/>
            </a:p>
          </p:txBody>
        </p:sp>
        <p:sp>
          <p:nvSpPr>
            <p:cNvPr id="1024048" name="Line 48"/>
            <p:cNvSpPr>
              <a:spLocks noChangeShapeType="1"/>
            </p:cNvSpPr>
            <p:nvPr/>
          </p:nvSpPr>
          <p:spPr bwMode="auto">
            <a:xfrm>
              <a:off x="4161" y="2589"/>
              <a:ext cx="221" cy="0"/>
            </a:xfrm>
            <a:prstGeom prst="line">
              <a:avLst/>
            </a:prstGeom>
            <a:noFill/>
            <a:ln w="25400">
              <a:solidFill>
                <a:schemeClr val="accent5">
                  <a:lumMod val="20000"/>
                  <a:lumOff val="80000"/>
                </a:schemeClr>
              </a:solidFill>
              <a:round/>
              <a:headEnd type="arrow" w="lg" len="med"/>
              <a:tailEnd type="arrow" w="lg" len="med"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 b="1"/>
            </a:p>
          </p:txBody>
        </p:sp>
        <p:sp>
          <p:nvSpPr>
            <p:cNvPr id="1024049" name="Line 49"/>
            <p:cNvSpPr>
              <a:spLocks noChangeShapeType="1"/>
            </p:cNvSpPr>
            <p:nvPr/>
          </p:nvSpPr>
          <p:spPr bwMode="auto">
            <a:xfrm>
              <a:off x="4700" y="2586"/>
              <a:ext cx="221" cy="0"/>
            </a:xfrm>
            <a:prstGeom prst="line">
              <a:avLst/>
            </a:prstGeom>
            <a:noFill/>
            <a:ln w="25400">
              <a:solidFill>
                <a:schemeClr val="accent5">
                  <a:lumMod val="20000"/>
                  <a:lumOff val="80000"/>
                </a:schemeClr>
              </a:solidFill>
              <a:round/>
              <a:headEnd type="arrow" w="lg" len="med"/>
              <a:tailEnd type="arrow" w="lg" len="med"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 b="1"/>
            </a:p>
          </p:txBody>
        </p:sp>
        <p:sp>
          <p:nvSpPr>
            <p:cNvPr id="1024050" name="Line 50"/>
            <p:cNvSpPr>
              <a:spLocks noChangeShapeType="1"/>
            </p:cNvSpPr>
            <p:nvPr/>
          </p:nvSpPr>
          <p:spPr bwMode="auto">
            <a:xfrm flipH="1">
              <a:off x="4534" y="2308"/>
              <a:ext cx="0" cy="206"/>
            </a:xfrm>
            <a:prstGeom prst="line">
              <a:avLst/>
            </a:prstGeom>
            <a:noFill/>
            <a:ln w="25400">
              <a:solidFill>
                <a:schemeClr val="accent5">
                  <a:lumMod val="20000"/>
                  <a:lumOff val="80000"/>
                </a:schemeClr>
              </a:solidFill>
              <a:round/>
              <a:headEnd type="arrow" w="lg" len="med"/>
              <a:tailEnd type="arrow" w="lg" len="med"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 b="1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050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152400"/>
            <a:ext cx="7086600" cy="914400"/>
          </a:xfrm>
        </p:spPr>
        <p:txBody>
          <a:bodyPr/>
          <a:lstStyle/>
          <a:p>
            <a:pPr>
              <a:defRPr/>
            </a:pPr>
            <a:r>
              <a:rPr lang="en-US" sz="3600" dirty="0" smtClean="0"/>
              <a:t>Cell Spacing and Padding – Example</a:t>
            </a:r>
          </a:p>
        </p:txBody>
      </p:sp>
      <p:sp>
        <p:nvSpPr>
          <p:cNvPr id="1026052" name="Rectangle 4"/>
          <p:cNvSpPr>
            <a:spLocks noChangeArrowheads="1"/>
          </p:cNvSpPr>
          <p:nvPr/>
        </p:nvSpPr>
        <p:spPr bwMode="auto">
          <a:xfrm>
            <a:off x="565150" y="1400175"/>
            <a:ext cx="7993063" cy="517064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&lt;head&gt;&lt;title&gt;Table Cells&lt;/title&gt;&lt;/head&gt;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&lt;body&gt;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&lt;table </a:t>
            </a:r>
            <a:r>
              <a:rPr lang="en-US" sz="2200" b="1" noProof="1" smtClean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cellspacing="15" cellpadding="0"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bgcolor="red"&gt;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&lt;tr&gt;&lt;td bgcolor="yellow"&gt;First&lt;/td&gt;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&lt;td bgcolor="yellow"&gt;Second&lt;/td&gt;&lt;/tr&gt;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&lt;/table&gt;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&lt;br/&gt;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&lt;table cellspacing="0" cellpadding="10"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bgcolor="yellow" border="1"&gt;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&lt;tr&gt;&lt;td&gt;First&lt;/td&gt;&lt;td&gt;Second&lt;/td&gt;&lt;/tr&gt;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&lt;/table&gt;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&lt;/body&gt;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  <p:sp>
        <p:nvSpPr>
          <p:cNvPr id="1026054" name="Rectangle 6"/>
          <p:cNvSpPr>
            <a:spLocks noChangeArrowheads="1"/>
          </p:cNvSpPr>
          <p:nvPr/>
        </p:nvSpPr>
        <p:spPr bwMode="auto">
          <a:xfrm>
            <a:off x="457200" y="868154"/>
            <a:ext cx="2444900" cy="5457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2575" indent="-282575" algn="r" eaLnBrk="0" hangingPunct="0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282575" algn="l"/>
              </a:tabLst>
              <a:defRPr/>
            </a:pPr>
            <a:r>
              <a:rPr lang="bg-BG" sz="2600" b="1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table-</a:t>
            </a:r>
            <a:r>
              <a:rPr lang="en-US" sz="2600" b="1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cells</a:t>
            </a:r>
            <a:r>
              <a:rPr lang="bg-BG" sz="2600" b="1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.html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5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URL Encoding</a:t>
            </a:r>
            <a:endParaRPr lang="bg-BG" dirty="0"/>
          </a:p>
        </p:txBody>
      </p:sp>
      <p:sp>
        <p:nvSpPr>
          <p:cNvPr id="4935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URLs are encoded according RFC 1738: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All other characters are escaped with the </a:t>
            </a:r>
            <a:r>
              <a:rPr lang="en-US" dirty="0" smtClean="0"/>
              <a:t>formula:</a:t>
            </a:r>
          </a:p>
          <a:p>
            <a:pPr>
              <a:lnSpc>
                <a:spcPct val="100000"/>
              </a:lnSpc>
            </a:pPr>
            <a:endParaRPr lang="en-US" dirty="0" smtClean="0"/>
          </a:p>
          <a:p>
            <a:pPr lvl="1">
              <a:lnSpc>
                <a:spcPct val="100000"/>
              </a:lnSpc>
            </a:pPr>
            <a:r>
              <a:rPr lang="en-US" dirty="0" smtClean="0"/>
              <a:t>Example</a:t>
            </a:r>
            <a:r>
              <a:rPr lang="en-US" dirty="0"/>
              <a:t>: </a:t>
            </a:r>
            <a:r>
              <a:rPr lang="en-US" dirty="0" smtClean="0"/>
              <a:t>space </a:t>
            </a:r>
            <a:r>
              <a:rPr lang="en-US" dirty="0"/>
              <a:t>has decimal code 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32</a:t>
            </a:r>
            <a:r>
              <a:rPr lang="en-US" dirty="0"/>
              <a:t>, in hex – 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20</a:t>
            </a:r>
            <a:r>
              <a:rPr lang="en-US" dirty="0"/>
              <a:t>, so space in URL becomes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%20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Space can also be encoded as "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+</a:t>
            </a:r>
            <a:r>
              <a:rPr lang="en-US" dirty="0"/>
              <a:t>"</a:t>
            </a:r>
            <a:endParaRPr lang="bg-BG" dirty="0"/>
          </a:p>
        </p:txBody>
      </p:sp>
      <p:sp>
        <p:nvSpPr>
          <p:cNvPr id="493572" name="Rectangle 4"/>
          <p:cNvSpPr>
            <a:spLocks noChangeArrowheads="1"/>
          </p:cNvSpPr>
          <p:nvPr/>
        </p:nvSpPr>
        <p:spPr bwMode="auto">
          <a:xfrm>
            <a:off x="533401" y="1600200"/>
            <a:ext cx="8077200" cy="137883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“... Only alphanumeric [0-9a-zA-Z], the special characters $-_.+!*'() and reserved characters used for their reserved purposes may be used unencoded within an URL.”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36576" y="4158041"/>
            <a:ext cx="8074024" cy="41395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%[hex code of character in ISO-Latin character set]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610600" y="6553200"/>
            <a:ext cx="457200" cy="228600"/>
          </a:xfr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050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152400"/>
            <a:ext cx="7086600" cy="914400"/>
          </a:xfrm>
        </p:spPr>
        <p:txBody>
          <a:bodyPr/>
          <a:lstStyle/>
          <a:p>
            <a:pPr>
              <a:defRPr/>
            </a:pPr>
            <a:r>
              <a:rPr lang="en-US" sz="3600" dirty="0" smtClean="0"/>
              <a:t>Cell Spacing and Padding </a:t>
            </a:r>
            <a:r>
              <a:rPr lang="en-US" sz="3600" smtClean="0"/>
              <a:t>– Example (2)</a:t>
            </a:r>
            <a:endParaRPr lang="en-US" sz="3600" dirty="0" smtClean="0"/>
          </a:p>
        </p:txBody>
      </p:sp>
      <p:sp>
        <p:nvSpPr>
          <p:cNvPr id="1026052" name="Rectangle 4"/>
          <p:cNvSpPr>
            <a:spLocks noChangeArrowheads="1"/>
          </p:cNvSpPr>
          <p:nvPr/>
        </p:nvSpPr>
        <p:spPr bwMode="auto">
          <a:xfrm>
            <a:off x="565150" y="1400175"/>
            <a:ext cx="7993063" cy="517064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&lt;head&gt;&lt;title&gt;Table Cells&lt;/title&gt;&lt;/head&gt;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&lt;body&gt;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&lt;table </a:t>
            </a:r>
            <a:r>
              <a:rPr lang="en-US" sz="2200" b="1" noProof="1" smtClean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cellspacing="15" cellpadding="0"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bgcolor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="#42aad5"&gt;</a:t>
            </a:r>
            <a:endParaRPr lang="en-US" sz="2200" b="1" noProof="1" smtClean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&lt;tr&gt;&lt;td bgcolor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="#79ccef"&gt;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First&lt;/td&gt;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&lt;td bgcolor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="#79ccef"&gt;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Second&lt;/td&gt;&lt;/tr&gt;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&lt;/table&gt;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&lt;br/&gt;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&lt;table cellspacing="0" cellpadding="10"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bgcolor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="#79ccef" 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border="1"&gt;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&lt;tr&gt;&lt;td&gt;First&lt;/td&gt;&lt;td&gt;Second&lt;/td&gt;&lt;/tr&gt;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&lt;/table&gt;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&lt;/body&gt;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  <p:sp>
        <p:nvSpPr>
          <p:cNvPr id="1026054" name="Rectangle 6"/>
          <p:cNvSpPr>
            <a:spLocks noChangeArrowheads="1"/>
          </p:cNvSpPr>
          <p:nvPr/>
        </p:nvSpPr>
        <p:spPr bwMode="auto">
          <a:xfrm>
            <a:off x="457200" y="868154"/>
            <a:ext cx="2444900" cy="5457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2575" indent="-282575" algn="r" eaLnBrk="0" hangingPunct="0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282575" algn="l"/>
              </a:tabLst>
              <a:defRPr/>
            </a:pPr>
            <a:r>
              <a:rPr lang="bg-BG" sz="2600" b="1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table-</a:t>
            </a:r>
            <a:r>
              <a:rPr lang="en-US" sz="2600" b="1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cells</a:t>
            </a:r>
            <a:r>
              <a:rPr lang="bg-BG" sz="2600" b="1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.html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2699623"/>
            <a:ext cx="4873098" cy="36249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3"/>
          <p:cNvSpPr txBox="1">
            <a:spLocks noChangeArrowheads="1"/>
          </p:cNvSpPr>
          <p:nvPr/>
        </p:nvSpPr>
        <p:spPr>
          <a:xfrm>
            <a:off x="5334000" y="1828800"/>
            <a:ext cx="3352800" cy="4724400"/>
          </a:xfrm>
          <a:prstGeom prst="rect">
            <a:avLst/>
          </a:prstGeom>
        </p:spPr>
        <p:txBody>
          <a:bodyPr/>
          <a:lstStyle/>
          <a:p>
            <a:pPr marL="282575" lvl="0" indent="-282575" eaLnBrk="0" hangingPunct="0"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/>
            </a:pPr>
            <a:r>
              <a:rPr lang="en-US" sz="3000" b="1" noProof="1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rowspan</a:t>
            </a:r>
          </a:p>
          <a:p>
            <a:pPr marL="282575" lvl="0" indent="-282575" eaLnBrk="0" hangingPunct="0"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/>
            </a:pPr>
            <a:endParaRPr lang="en-US" sz="3200" b="1" dirty="0" smtClean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  <a:p>
            <a:pPr marL="282575" lvl="0" indent="-282575" eaLnBrk="0" hangingPunct="0"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/>
            </a:pPr>
            <a:endParaRPr lang="en-US" sz="3200" b="1" dirty="0" smtClean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  <a:p>
            <a:pPr marL="282575" lvl="0" indent="-282575" eaLnBrk="0" hangingPunct="0"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/>
            </a:pPr>
            <a:endParaRPr lang="en-US" sz="3200" b="1" dirty="0" smtClean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  <a:p>
            <a:pPr marL="282575" lvl="0" indent="-282575" eaLnBrk="0" hangingPunct="0"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/>
            </a:pPr>
            <a:endParaRPr lang="en-US" sz="3000" b="1" dirty="0" smtClean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  <a:p>
            <a:pPr marL="282575" indent="-282575" eaLnBrk="0" hangingPunct="0"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/>
            </a:pPr>
            <a:r>
              <a:rPr lang="en-US" sz="30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Defines how many rows the cell occupies</a:t>
            </a:r>
            <a:endParaRPr kumimoji="0" lang="en-US" sz="3000" b="1" i="0" u="none" strike="noStrike" kern="1200" cap="none" spc="0" normalizeH="0" baseline="0" noProof="0" dirty="0" smtClean="0">
              <a:ln>
                <a:noFill/>
              </a:ln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8" name="Rectangle 3"/>
          <p:cNvSpPr txBox="1">
            <a:spLocks noChangeArrowheads="1"/>
          </p:cNvSpPr>
          <p:nvPr/>
        </p:nvSpPr>
        <p:spPr>
          <a:xfrm>
            <a:off x="457200" y="1828800"/>
            <a:ext cx="3352800" cy="4724400"/>
          </a:xfrm>
          <a:prstGeom prst="rect">
            <a:avLst/>
          </a:prstGeom>
        </p:spPr>
        <p:txBody>
          <a:bodyPr/>
          <a:lstStyle/>
          <a:p>
            <a:pPr marL="282575" lvl="0" indent="-282575" eaLnBrk="0" hangingPunct="0"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/>
            </a:pPr>
            <a:r>
              <a:rPr lang="en-US" sz="3000" b="1" noProof="1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colspan</a:t>
            </a:r>
          </a:p>
          <a:p>
            <a:pPr marL="282575" lvl="0" indent="-282575" eaLnBrk="0" hangingPunct="0"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/>
            </a:pPr>
            <a:endParaRPr lang="en-US" sz="3200" b="1" dirty="0" smtClean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  <a:p>
            <a:pPr marL="282575" lvl="0" indent="-282575" eaLnBrk="0" hangingPunct="0"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/>
            </a:pPr>
            <a:endParaRPr lang="en-US" sz="3200" b="1" dirty="0" smtClean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  <a:p>
            <a:pPr marL="282575" lvl="0" indent="-282575" eaLnBrk="0" hangingPunct="0"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/>
            </a:pPr>
            <a:endParaRPr lang="en-US" sz="3200" b="1" dirty="0" smtClean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  <a:p>
            <a:pPr marL="282575" lvl="0" indent="-282575" eaLnBrk="0" hangingPunct="0"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/>
            </a:pPr>
            <a:endParaRPr lang="en-US" sz="3000" b="1" dirty="0" smtClean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  <a:p>
            <a:pPr marL="282575" indent="-282575" eaLnBrk="0" hangingPunct="0"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/>
            </a:pPr>
            <a:r>
              <a:rPr lang="en-US" sz="30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Defines how many columns the cell occupies</a:t>
            </a:r>
            <a:endParaRPr kumimoji="0" lang="en-US" sz="3000" b="1" i="0" u="none" strike="noStrike" kern="1200" cap="none" spc="0" normalizeH="0" baseline="0" noProof="0" dirty="0" smtClean="0">
              <a:ln>
                <a:noFill/>
              </a:ln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3629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Column and Row Span</a:t>
            </a:r>
          </a:p>
        </p:txBody>
      </p:sp>
      <p:sp>
        <p:nvSpPr>
          <p:cNvPr id="1036293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228600" y="1066800"/>
            <a:ext cx="8686800" cy="609600"/>
          </a:xfrm>
        </p:spPr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dirty="0" smtClean="0"/>
              <a:t>Table cells have two important attributes:</a:t>
            </a:r>
          </a:p>
        </p:txBody>
      </p:sp>
      <p:sp>
        <p:nvSpPr>
          <p:cNvPr id="1036304" name="Rectangle 16"/>
          <p:cNvSpPr>
            <a:spLocks noChangeArrowheads="1"/>
          </p:cNvSpPr>
          <p:nvPr/>
        </p:nvSpPr>
        <p:spPr bwMode="auto">
          <a:xfrm>
            <a:off x="990599" y="3240832"/>
            <a:ext cx="1447801" cy="587441"/>
          </a:xfrm>
          <a:prstGeom prst="rect">
            <a:avLst/>
          </a:prstGeom>
          <a:solidFill>
            <a:schemeClr val="bg1">
              <a:alpha val="30000"/>
            </a:schemeClr>
          </a:solidFill>
          <a:ln w="19050" algn="ctr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wrap="square" lIns="180000" tIns="108000" rIns="180000" bIns="108000" anchor="ctr">
            <a:spAutoFit/>
          </a:bodyPr>
          <a:lstStyle/>
          <a:p>
            <a:pPr algn="ctr">
              <a:defRPr/>
            </a:pP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cell[1,1]</a:t>
            </a:r>
            <a:endParaRPr lang="bg-BG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36324" name="Rectangle 36"/>
          <p:cNvSpPr>
            <a:spLocks noChangeArrowheads="1"/>
          </p:cNvSpPr>
          <p:nvPr/>
        </p:nvSpPr>
        <p:spPr bwMode="auto">
          <a:xfrm>
            <a:off x="2538918" y="3240832"/>
            <a:ext cx="1499682" cy="587441"/>
          </a:xfrm>
          <a:prstGeom prst="rect">
            <a:avLst/>
          </a:prstGeom>
          <a:solidFill>
            <a:schemeClr val="bg1">
              <a:alpha val="30000"/>
            </a:schemeClr>
          </a:solidFill>
          <a:ln w="19050" algn="ctr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wrap="square" lIns="180000" tIns="108000" rIns="180000" bIns="108000" anchor="ctr">
            <a:spAutoFit/>
          </a:bodyPr>
          <a:lstStyle/>
          <a:p>
            <a:pPr algn="ctr">
              <a:defRPr/>
            </a:pPr>
            <a:r>
              <a:rPr lang="en-US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cell[1,2]</a:t>
            </a:r>
            <a:endParaRPr lang="bg-BG" sz="24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36325" name="Rectangle 37"/>
          <p:cNvSpPr>
            <a:spLocks noChangeArrowheads="1"/>
          </p:cNvSpPr>
          <p:nvPr/>
        </p:nvSpPr>
        <p:spPr bwMode="auto">
          <a:xfrm>
            <a:off x="990600" y="3908359"/>
            <a:ext cx="3048000" cy="587441"/>
          </a:xfrm>
          <a:prstGeom prst="rect">
            <a:avLst/>
          </a:prstGeom>
          <a:solidFill>
            <a:schemeClr val="bg1">
              <a:alpha val="30000"/>
            </a:schemeClr>
          </a:solidFill>
          <a:ln w="19050" algn="ctr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wrap="square" lIns="180000" tIns="108000" rIns="180000" bIns="108000" anchor="ctr">
            <a:spAutoFit/>
          </a:bodyPr>
          <a:lstStyle/>
          <a:p>
            <a:pPr algn="ctr">
              <a:defRPr/>
            </a:pP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cell[2,1]</a:t>
            </a:r>
            <a:endParaRPr lang="bg-BG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36326" name="AutoShape 38"/>
          <p:cNvSpPr>
            <a:spLocks noChangeArrowheads="1"/>
          </p:cNvSpPr>
          <p:nvPr/>
        </p:nvSpPr>
        <p:spPr bwMode="auto">
          <a:xfrm>
            <a:off x="2555875" y="2492375"/>
            <a:ext cx="1871663" cy="527804"/>
          </a:xfrm>
          <a:prstGeom prst="wedgeRoundRectCallout">
            <a:avLst>
              <a:gd name="adj1" fmla="val -46269"/>
              <a:gd name="adj2" fmla="val 155148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colspan="1"</a:t>
            </a:r>
          </a:p>
        </p:txBody>
      </p:sp>
      <p:sp>
        <p:nvSpPr>
          <p:cNvPr id="1036327" name="AutoShape 39"/>
          <p:cNvSpPr>
            <a:spLocks noChangeArrowheads="1"/>
          </p:cNvSpPr>
          <p:nvPr/>
        </p:nvSpPr>
        <p:spPr bwMode="auto">
          <a:xfrm>
            <a:off x="539750" y="2492375"/>
            <a:ext cx="1871663" cy="511275"/>
          </a:xfrm>
          <a:prstGeom prst="wedgeRoundRectCallout">
            <a:avLst>
              <a:gd name="adj1" fmla="val 41519"/>
              <a:gd name="adj2" fmla="val 145954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colspan="1"</a:t>
            </a:r>
          </a:p>
        </p:txBody>
      </p:sp>
      <p:sp>
        <p:nvSpPr>
          <p:cNvPr id="1036328" name="AutoShape 40"/>
          <p:cNvSpPr>
            <a:spLocks noChangeArrowheads="1"/>
          </p:cNvSpPr>
          <p:nvPr/>
        </p:nvSpPr>
        <p:spPr bwMode="auto">
          <a:xfrm>
            <a:off x="2971800" y="4648200"/>
            <a:ext cx="1871662" cy="527804"/>
          </a:xfrm>
          <a:prstGeom prst="wedgeRoundRectCallout">
            <a:avLst>
              <a:gd name="adj1" fmla="val -39747"/>
              <a:gd name="adj2" fmla="val -112553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colspan="2"</a:t>
            </a:r>
          </a:p>
        </p:txBody>
      </p:sp>
      <p:sp>
        <p:nvSpPr>
          <p:cNvPr id="1036329" name="Rectangle 41"/>
          <p:cNvSpPr>
            <a:spLocks noChangeArrowheads="1"/>
          </p:cNvSpPr>
          <p:nvPr/>
        </p:nvSpPr>
        <p:spPr bwMode="auto">
          <a:xfrm>
            <a:off x="5291138" y="3200400"/>
            <a:ext cx="1503362" cy="1295400"/>
          </a:xfrm>
          <a:prstGeom prst="rect">
            <a:avLst/>
          </a:prstGeom>
          <a:solidFill>
            <a:schemeClr val="bg1">
              <a:alpha val="30000"/>
            </a:schemeClr>
          </a:solidFill>
          <a:ln w="19050" algn="ctr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wrap="none" lIns="180000" tIns="108000" rIns="180000" bIns="108000" anchor="ctr"/>
          <a:lstStyle/>
          <a:p>
            <a:pPr algn="ctr">
              <a:defRPr/>
            </a:pPr>
            <a:r>
              <a:rPr lang="en-US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cell[1,1]</a:t>
            </a:r>
            <a:endParaRPr lang="bg-BG" sz="24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36330" name="Rectangle 42"/>
          <p:cNvSpPr>
            <a:spLocks noChangeArrowheads="1"/>
          </p:cNvSpPr>
          <p:nvPr/>
        </p:nvSpPr>
        <p:spPr bwMode="auto">
          <a:xfrm>
            <a:off x="6917243" y="3200400"/>
            <a:ext cx="1410277" cy="587441"/>
          </a:xfrm>
          <a:prstGeom prst="rect">
            <a:avLst/>
          </a:prstGeom>
          <a:solidFill>
            <a:schemeClr val="bg1">
              <a:alpha val="30000"/>
            </a:schemeClr>
          </a:solidFill>
          <a:ln w="19050" algn="ctr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wrap="square" lIns="180000" tIns="108000" rIns="180000" bIns="108000" anchor="ctr">
            <a:spAutoFit/>
          </a:bodyPr>
          <a:lstStyle/>
          <a:p>
            <a:pPr algn="ctr">
              <a:defRPr/>
            </a:pPr>
            <a:r>
              <a:rPr lang="en-US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cell[1,2]</a:t>
            </a:r>
            <a:endParaRPr lang="bg-BG" sz="24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36332" name="Rectangle 44"/>
          <p:cNvSpPr>
            <a:spLocks noChangeArrowheads="1"/>
          </p:cNvSpPr>
          <p:nvPr/>
        </p:nvSpPr>
        <p:spPr bwMode="auto">
          <a:xfrm>
            <a:off x="6917243" y="3886200"/>
            <a:ext cx="1410277" cy="609600"/>
          </a:xfrm>
          <a:prstGeom prst="rect">
            <a:avLst/>
          </a:prstGeom>
          <a:solidFill>
            <a:schemeClr val="bg1">
              <a:alpha val="30000"/>
            </a:schemeClr>
          </a:solidFill>
          <a:ln w="19050" algn="ctr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wrap="square" lIns="180000" tIns="108000" rIns="180000" bIns="108000" anchor="ctr">
            <a:spAutoFit/>
          </a:bodyPr>
          <a:lstStyle/>
          <a:p>
            <a:pPr algn="ctr">
              <a:defRPr/>
            </a:pPr>
            <a:r>
              <a:rPr lang="en-US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cell[2,1]</a:t>
            </a:r>
            <a:endParaRPr lang="bg-BG" sz="24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36333" name="AutoShape 45"/>
          <p:cNvSpPr>
            <a:spLocks noChangeArrowheads="1"/>
          </p:cNvSpPr>
          <p:nvPr/>
        </p:nvSpPr>
        <p:spPr bwMode="auto">
          <a:xfrm>
            <a:off x="4716463" y="2492375"/>
            <a:ext cx="1943100" cy="527804"/>
          </a:xfrm>
          <a:prstGeom prst="wedgeRoundRectCallout">
            <a:avLst>
              <a:gd name="adj1" fmla="val 38074"/>
              <a:gd name="adj2" fmla="val 150000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rowspan="2"</a:t>
            </a:r>
          </a:p>
        </p:txBody>
      </p:sp>
      <p:sp>
        <p:nvSpPr>
          <p:cNvPr id="1036334" name="AutoShape 46"/>
          <p:cNvSpPr>
            <a:spLocks noChangeArrowheads="1"/>
          </p:cNvSpPr>
          <p:nvPr/>
        </p:nvSpPr>
        <p:spPr bwMode="auto">
          <a:xfrm>
            <a:off x="6804025" y="2492375"/>
            <a:ext cx="1944688" cy="527804"/>
          </a:xfrm>
          <a:prstGeom prst="wedgeRoundRectCallout">
            <a:avLst>
              <a:gd name="adj1" fmla="val -39389"/>
              <a:gd name="adj2" fmla="val 150736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rowspan="1"</a:t>
            </a:r>
          </a:p>
        </p:txBody>
      </p:sp>
      <p:sp>
        <p:nvSpPr>
          <p:cNvPr id="20" name="AutoShape 46"/>
          <p:cNvSpPr>
            <a:spLocks noChangeArrowheads="1"/>
          </p:cNvSpPr>
          <p:nvPr/>
        </p:nvSpPr>
        <p:spPr bwMode="auto">
          <a:xfrm>
            <a:off x="6781800" y="4572000"/>
            <a:ext cx="1944688" cy="527804"/>
          </a:xfrm>
          <a:prstGeom prst="wedgeRoundRectCallout">
            <a:avLst>
              <a:gd name="adj1" fmla="val -36289"/>
              <a:gd name="adj2" fmla="val -89144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rowspan="1"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6326" grpId="0" animBg="1"/>
      <p:bldP spid="1036327" grpId="0" animBg="1"/>
      <p:bldP spid="1036328" grpId="0" animBg="1"/>
      <p:bldP spid="1036333" grpId="0" animBg="1"/>
      <p:bldP spid="1036334" grpId="0" animBg="1"/>
      <p:bldP spid="20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3600" dirty="0" smtClean="0"/>
              <a:t>Column and Row Span – Example</a:t>
            </a:r>
          </a:p>
        </p:txBody>
      </p:sp>
      <p:sp>
        <p:nvSpPr>
          <p:cNvPr id="1038339" name="Rectangle 3"/>
          <p:cNvSpPr>
            <a:spLocks noChangeArrowheads="1"/>
          </p:cNvSpPr>
          <p:nvPr/>
        </p:nvSpPr>
        <p:spPr bwMode="auto">
          <a:xfrm>
            <a:off x="539750" y="1371600"/>
            <a:ext cx="7993063" cy="501675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&lt;head&gt;&lt;title&gt;Colspan and Rowspan&lt;/title&gt;&lt;/head&gt;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&lt;body&gt;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&lt;br/&gt;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&lt;table cellspacing="0" cellpadding="10"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border="1"&gt;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&lt;tr bgcolor="yellow"&gt;&lt;td&gt;Cell[1,1]&lt;/td&gt;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&lt;td </a:t>
            </a:r>
            <a:r>
              <a:rPr lang="en-US" sz="2000" b="1" noProof="1" smtClean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colspan="2"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&gt;Cell[2,1]&lt;/td&gt;&lt;/tr&gt;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&lt;tr bgcolor="#FFCC66"&gt;&lt;td&gt;Cell[1,2]&lt;/td&gt;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&lt;td </a:t>
            </a:r>
            <a:r>
              <a:rPr lang="en-US" sz="2000" b="1" noProof="1" smtClean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rowspan="2"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&gt;Cell[2,2]&lt;/td&gt;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&lt;td&gt;Cell[3,2]&lt;/td&gt;&lt;/tr&gt;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&lt;tr bgcolor="#CCCCFF"&gt;&lt;td&gt;Cell[1,3]&lt;/td&gt;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&lt;td&gt;Cell[2,3]&lt;/td&gt;&lt;/tr&gt;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&lt;/table&gt;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&lt;/body&gt;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  <p:sp>
        <p:nvSpPr>
          <p:cNvPr id="1038341" name="Rectangle 5"/>
          <p:cNvSpPr>
            <a:spLocks noChangeArrowheads="1"/>
          </p:cNvSpPr>
          <p:nvPr/>
        </p:nvSpPr>
        <p:spPr bwMode="auto">
          <a:xfrm>
            <a:off x="2617788" y="2332038"/>
            <a:ext cx="184150" cy="822325"/>
          </a:xfrm>
          <a:prstGeom prst="rect">
            <a:avLst/>
          </a:prstGeom>
          <a:noFill/>
          <a:ln w="25400" algn="ctr">
            <a:noFill/>
            <a:miter lim="800000"/>
            <a:headEnd type="none" w="lg" len="med"/>
            <a:tailEnd type="none" w="lg" len="med"/>
          </a:ln>
          <a:effectLst>
            <a:outerShdw dist="17961" dir="2700000" algn="ctr" rotWithShape="0">
              <a:srgbClr val="FFFFFF"/>
            </a:outerShdw>
          </a:effectLst>
        </p:spPr>
        <p:txBody>
          <a:bodyPr wrap="none" anchor="ctr">
            <a:spAutoFit/>
          </a:bodyPr>
          <a:lstStyle/>
          <a:p>
            <a:pPr>
              <a:lnSpc>
                <a:spcPct val="100000"/>
              </a:lnSpc>
              <a:defRPr/>
            </a:pPr>
            <a:r>
              <a:rPr lang="en-US" sz="2400" b="0">
                <a:solidFill>
                  <a:schemeClr val="tx1"/>
                </a:solidFill>
              </a:rPr>
              <a:t/>
            </a:r>
            <a:br>
              <a:rPr lang="en-US" sz="2400" b="0">
                <a:solidFill>
                  <a:schemeClr val="tx1"/>
                </a:solidFill>
              </a:rPr>
            </a:br>
            <a:endParaRPr lang="en-US" sz="2400" b="0">
              <a:solidFill>
                <a:schemeClr val="tx1"/>
              </a:solidFill>
            </a:endParaRPr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497392" y="785618"/>
            <a:ext cx="5486400" cy="5457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2575" indent="-282575" eaLnBrk="0" hangingPunct="0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282575" algn="l"/>
              </a:tabLst>
              <a:defRPr/>
            </a:pPr>
            <a:r>
              <a:rPr lang="en-US" sz="2600" b="1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table-colspan-rowspan.html</a:t>
            </a:r>
            <a:endParaRPr lang="bg-BG" sz="2600" b="1" dirty="0" smtClean="0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339" name="Rectangle 3"/>
          <p:cNvSpPr>
            <a:spLocks noChangeArrowheads="1"/>
          </p:cNvSpPr>
          <p:nvPr/>
        </p:nvSpPr>
        <p:spPr bwMode="auto">
          <a:xfrm>
            <a:off x="539750" y="1371600"/>
            <a:ext cx="7993063" cy="501675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&lt;head&gt;&lt;title&gt;Colspan and Rowspan&lt;/title&gt;&lt;/head&gt;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&lt;body&gt;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&lt;br/&gt;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&lt;table cellspacing="0" cellpadding="10"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border="1"&gt;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&lt;tr bgcolor="yellow"&gt;&lt;td&gt;Cell[1,1]&lt;/td&gt;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&lt;td </a:t>
            </a:r>
            <a:r>
              <a:rPr lang="en-US" sz="2000" b="1" noProof="1" smtClean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colspan="2"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&gt;Cell[2,1]&lt;/td&gt;&lt;/tr&gt;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&lt;tr bgcolor="#FFCC66"&gt;&lt;td&gt;Cell[1,2]&lt;/td&gt;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&lt;td </a:t>
            </a:r>
            <a:r>
              <a:rPr lang="en-US" sz="2000" b="1" noProof="1" smtClean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rowspan="2"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&gt;Cell[2,2]&lt;/td&gt;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&lt;td&gt;Cell[3,2]&lt;/td&gt;&lt;/tr&gt;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&lt;tr bgcolor="#CCCCFF"&gt;&lt;td&gt;Cell[1,3]&lt;/td&gt;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&lt;td&gt;Cell[2,3]&lt;/td&gt;&lt;/tr&gt;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&lt;/table&gt;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&lt;/body&gt;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  <p:sp>
        <p:nvSpPr>
          <p:cNvPr id="24" name="Rectangle 23"/>
          <p:cNvSpPr/>
          <p:nvPr/>
        </p:nvSpPr>
        <p:spPr>
          <a:xfrm>
            <a:off x="2491991" y="3220496"/>
            <a:ext cx="5737609" cy="285875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8338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152400"/>
            <a:ext cx="7086600" cy="914400"/>
          </a:xfrm>
        </p:spPr>
        <p:txBody>
          <a:bodyPr/>
          <a:lstStyle/>
          <a:p>
            <a:pPr>
              <a:defRPr/>
            </a:pPr>
            <a:r>
              <a:rPr lang="en-US" sz="3600" dirty="0" smtClean="0"/>
              <a:t>Column and Row Span – Example (2)</a:t>
            </a:r>
          </a:p>
        </p:txBody>
      </p:sp>
      <p:sp>
        <p:nvSpPr>
          <p:cNvPr id="1038341" name="Rectangle 5"/>
          <p:cNvSpPr>
            <a:spLocks noChangeArrowheads="1"/>
          </p:cNvSpPr>
          <p:nvPr/>
        </p:nvSpPr>
        <p:spPr bwMode="auto">
          <a:xfrm>
            <a:off x="2617788" y="2332038"/>
            <a:ext cx="184150" cy="822325"/>
          </a:xfrm>
          <a:prstGeom prst="rect">
            <a:avLst/>
          </a:prstGeom>
          <a:noFill/>
          <a:ln w="25400" algn="ctr">
            <a:noFill/>
            <a:miter lim="800000"/>
            <a:headEnd type="none" w="lg" len="med"/>
            <a:tailEnd type="none" w="lg" len="med"/>
          </a:ln>
          <a:effectLst>
            <a:outerShdw dist="17961" dir="2700000" algn="ctr" rotWithShape="0">
              <a:srgbClr val="FFFFFF"/>
            </a:outerShdw>
          </a:effectLst>
        </p:spPr>
        <p:txBody>
          <a:bodyPr wrap="none" anchor="ctr">
            <a:spAutoFit/>
          </a:bodyPr>
          <a:lstStyle/>
          <a:p>
            <a:pPr>
              <a:lnSpc>
                <a:spcPct val="100000"/>
              </a:lnSpc>
              <a:defRPr/>
            </a:pPr>
            <a:r>
              <a:rPr lang="en-US" sz="2400" b="0">
                <a:solidFill>
                  <a:schemeClr val="tx1"/>
                </a:solidFill>
              </a:rPr>
              <a:t/>
            </a:r>
            <a:br>
              <a:rPr lang="en-US" sz="2400" b="0">
                <a:solidFill>
                  <a:schemeClr val="tx1"/>
                </a:solidFill>
              </a:rPr>
            </a:br>
            <a:endParaRPr lang="en-US" sz="2400" b="0">
              <a:solidFill>
                <a:schemeClr val="tx1"/>
              </a:solidFill>
            </a:endParaRPr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497392" y="785618"/>
            <a:ext cx="5486400" cy="5457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2575" indent="-282575" eaLnBrk="0" hangingPunct="0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282575" algn="l"/>
              </a:tabLst>
              <a:defRPr/>
            </a:pPr>
            <a:r>
              <a:rPr lang="en-US" sz="2600" b="1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table-colspan-rowspan.html</a:t>
            </a:r>
            <a:endParaRPr lang="bg-BG" sz="2600" b="1" dirty="0" smtClean="0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/>
            </a:endParaRPr>
          </a:p>
        </p:txBody>
      </p:sp>
      <p:grpSp>
        <p:nvGrpSpPr>
          <p:cNvPr id="7" name="Group 6"/>
          <p:cNvGrpSpPr>
            <a:grpSpLocks/>
          </p:cNvGrpSpPr>
          <p:nvPr/>
        </p:nvGrpSpPr>
        <p:grpSpPr bwMode="auto">
          <a:xfrm>
            <a:off x="2627313" y="3351213"/>
            <a:ext cx="5472112" cy="2592387"/>
            <a:chOff x="1649" y="1987"/>
            <a:chExt cx="2463" cy="864"/>
          </a:xfrm>
        </p:grpSpPr>
        <p:sp>
          <p:nvSpPr>
            <p:cNvPr id="8" name="Rectangle 7"/>
            <p:cNvSpPr>
              <a:spLocks noChangeArrowheads="1"/>
            </p:cNvSpPr>
            <p:nvPr/>
          </p:nvSpPr>
          <p:spPr bwMode="auto">
            <a:xfrm>
              <a:off x="3291" y="2563"/>
              <a:ext cx="821" cy="288"/>
            </a:xfrm>
            <a:prstGeom prst="rect">
              <a:avLst/>
            </a:prstGeom>
            <a:solidFill>
              <a:srgbClr val="CCCCFF"/>
            </a:solidFill>
            <a:ln w="25400" algn="ctr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anchor="ctr"/>
            <a:lstStyle/>
            <a:p>
              <a:pPr algn="ctr">
                <a:lnSpc>
                  <a:spcPct val="100000"/>
                </a:lnSpc>
                <a:defRPr/>
              </a:pPr>
              <a:r>
                <a:rPr lang="en-US" sz="2400" b="1">
                  <a:solidFill>
                    <a:schemeClr val="bg1"/>
                  </a:solidFill>
                  <a:latin typeface="Consolas" pitchFamily="49" charset="0"/>
                  <a:cs typeface="Consolas" pitchFamily="49" charset="0"/>
                </a:rPr>
                <a:t>Cell[2,3]</a:t>
              </a:r>
            </a:p>
          </p:txBody>
        </p:sp>
        <p:sp>
          <p:nvSpPr>
            <p:cNvPr id="9" name="Rectangle 8"/>
            <p:cNvSpPr>
              <a:spLocks noChangeArrowheads="1"/>
            </p:cNvSpPr>
            <p:nvPr/>
          </p:nvSpPr>
          <p:spPr bwMode="auto">
            <a:xfrm>
              <a:off x="1649" y="2563"/>
              <a:ext cx="821" cy="288"/>
            </a:xfrm>
            <a:prstGeom prst="rect">
              <a:avLst/>
            </a:prstGeom>
            <a:solidFill>
              <a:srgbClr val="CCCCFF"/>
            </a:solidFill>
            <a:ln w="25400" algn="ctr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anchor="ctr"/>
            <a:lstStyle/>
            <a:p>
              <a:pPr algn="ctr">
                <a:lnSpc>
                  <a:spcPct val="100000"/>
                </a:lnSpc>
                <a:defRPr/>
              </a:pPr>
              <a:r>
                <a:rPr lang="en-US" sz="2400" b="1">
                  <a:solidFill>
                    <a:schemeClr val="bg1"/>
                  </a:solidFill>
                  <a:latin typeface="Consolas" pitchFamily="49" charset="0"/>
                  <a:cs typeface="Consolas" pitchFamily="49" charset="0"/>
                </a:rPr>
                <a:t>Cell[1,3]</a:t>
              </a:r>
            </a:p>
          </p:txBody>
        </p:sp>
        <p:sp>
          <p:nvSpPr>
            <p:cNvPr id="10" name="Rectangle 9"/>
            <p:cNvSpPr>
              <a:spLocks noChangeArrowheads="1"/>
            </p:cNvSpPr>
            <p:nvPr/>
          </p:nvSpPr>
          <p:spPr bwMode="auto">
            <a:xfrm>
              <a:off x="3291" y="2275"/>
              <a:ext cx="821" cy="288"/>
            </a:xfrm>
            <a:prstGeom prst="rect">
              <a:avLst/>
            </a:prstGeom>
            <a:solidFill>
              <a:srgbClr val="FFCC66"/>
            </a:solidFill>
            <a:ln w="25400" algn="ctr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anchor="ctr"/>
            <a:lstStyle/>
            <a:p>
              <a:pPr algn="ctr">
                <a:lnSpc>
                  <a:spcPct val="100000"/>
                </a:lnSpc>
                <a:defRPr/>
              </a:pPr>
              <a:r>
                <a:rPr lang="en-US" sz="2400" b="1">
                  <a:solidFill>
                    <a:schemeClr val="bg1"/>
                  </a:solidFill>
                  <a:latin typeface="Consolas" pitchFamily="49" charset="0"/>
                  <a:cs typeface="Consolas" pitchFamily="49" charset="0"/>
                </a:rPr>
                <a:t>Cell[3,2]</a:t>
              </a:r>
            </a:p>
          </p:txBody>
        </p:sp>
        <p:sp>
          <p:nvSpPr>
            <p:cNvPr id="11" name="Rectangle 10"/>
            <p:cNvSpPr>
              <a:spLocks noChangeArrowheads="1"/>
            </p:cNvSpPr>
            <p:nvPr/>
          </p:nvSpPr>
          <p:spPr bwMode="auto">
            <a:xfrm>
              <a:off x="2470" y="2275"/>
              <a:ext cx="821" cy="576"/>
            </a:xfrm>
            <a:prstGeom prst="rect">
              <a:avLst/>
            </a:prstGeom>
            <a:solidFill>
              <a:srgbClr val="FFCC66"/>
            </a:solidFill>
            <a:ln w="25400" algn="ctr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anchor="ctr"/>
            <a:lstStyle/>
            <a:p>
              <a:pPr algn="ctr">
                <a:lnSpc>
                  <a:spcPct val="100000"/>
                </a:lnSpc>
                <a:defRPr/>
              </a:pPr>
              <a:r>
                <a:rPr lang="en-US" sz="2400" b="1" dirty="0">
                  <a:solidFill>
                    <a:schemeClr val="bg1"/>
                  </a:solidFill>
                  <a:latin typeface="Consolas" pitchFamily="49" charset="0"/>
                  <a:cs typeface="Consolas" pitchFamily="49" charset="0"/>
                </a:rPr>
                <a:t>Cell[2,2]</a:t>
              </a:r>
            </a:p>
          </p:txBody>
        </p:sp>
        <p:sp>
          <p:nvSpPr>
            <p:cNvPr id="12" name="Rectangle 11"/>
            <p:cNvSpPr>
              <a:spLocks noChangeArrowheads="1"/>
            </p:cNvSpPr>
            <p:nvPr/>
          </p:nvSpPr>
          <p:spPr bwMode="auto">
            <a:xfrm>
              <a:off x="1649" y="2275"/>
              <a:ext cx="821" cy="288"/>
            </a:xfrm>
            <a:prstGeom prst="rect">
              <a:avLst/>
            </a:prstGeom>
            <a:solidFill>
              <a:srgbClr val="FFCC66"/>
            </a:solidFill>
            <a:ln w="25400" algn="ctr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anchor="ctr"/>
            <a:lstStyle/>
            <a:p>
              <a:pPr algn="ctr">
                <a:lnSpc>
                  <a:spcPct val="100000"/>
                </a:lnSpc>
                <a:defRPr/>
              </a:pPr>
              <a:r>
                <a:rPr lang="en-US" sz="2400" b="1">
                  <a:solidFill>
                    <a:schemeClr val="bg1"/>
                  </a:solidFill>
                  <a:latin typeface="Consolas" pitchFamily="49" charset="0"/>
                  <a:cs typeface="Consolas" pitchFamily="49" charset="0"/>
                </a:rPr>
                <a:t>Cell[1,2]</a:t>
              </a:r>
            </a:p>
          </p:txBody>
        </p:sp>
        <p:sp>
          <p:nvSpPr>
            <p:cNvPr id="13" name="Rectangle 12"/>
            <p:cNvSpPr>
              <a:spLocks noChangeArrowheads="1"/>
            </p:cNvSpPr>
            <p:nvPr/>
          </p:nvSpPr>
          <p:spPr bwMode="auto">
            <a:xfrm>
              <a:off x="2470" y="1987"/>
              <a:ext cx="1642" cy="288"/>
            </a:xfrm>
            <a:prstGeom prst="rect">
              <a:avLst/>
            </a:prstGeom>
            <a:solidFill>
              <a:srgbClr val="FFFF00"/>
            </a:solidFill>
            <a:ln w="25400" algn="ctr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anchor="ctr"/>
            <a:lstStyle/>
            <a:p>
              <a:pPr algn="ctr">
                <a:lnSpc>
                  <a:spcPct val="100000"/>
                </a:lnSpc>
                <a:defRPr/>
              </a:pPr>
              <a:r>
                <a:rPr lang="en-US" sz="2400" b="1" dirty="0">
                  <a:solidFill>
                    <a:schemeClr val="bg1"/>
                  </a:solidFill>
                  <a:latin typeface="Consolas" pitchFamily="49" charset="0"/>
                  <a:cs typeface="Consolas" pitchFamily="49" charset="0"/>
                </a:rPr>
                <a:t>Cell[2,1]</a:t>
              </a:r>
            </a:p>
          </p:txBody>
        </p:sp>
        <p:sp>
          <p:nvSpPr>
            <p:cNvPr id="14" name="Rectangle 13"/>
            <p:cNvSpPr>
              <a:spLocks noChangeArrowheads="1"/>
            </p:cNvSpPr>
            <p:nvPr/>
          </p:nvSpPr>
          <p:spPr bwMode="auto">
            <a:xfrm>
              <a:off x="1649" y="1987"/>
              <a:ext cx="821" cy="288"/>
            </a:xfrm>
            <a:prstGeom prst="rect">
              <a:avLst/>
            </a:prstGeom>
            <a:solidFill>
              <a:srgbClr val="FFFF00"/>
            </a:solidFill>
            <a:ln w="25400" algn="ctr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anchor="ctr"/>
            <a:lstStyle/>
            <a:p>
              <a:pPr algn="ctr">
                <a:lnSpc>
                  <a:spcPct val="100000"/>
                </a:lnSpc>
                <a:defRPr/>
              </a:pPr>
              <a:r>
                <a:rPr lang="en-US" sz="2400" b="1" dirty="0">
                  <a:solidFill>
                    <a:schemeClr val="bg1"/>
                  </a:solidFill>
                  <a:latin typeface="Consolas" pitchFamily="49" charset="0"/>
                  <a:cs typeface="Consolas" pitchFamily="49" charset="0"/>
                </a:rPr>
                <a:t>Cell[1,1]</a:t>
              </a:r>
            </a:p>
          </p:txBody>
        </p:sp>
        <p:sp>
          <p:nvSpPr>
            <p:cNvPr id="15" name="Line 14"/>
            <p:cNvSpPr>
              <a:spLocks noChangeShapeType="1"/>
            </p:cNvSpPr>
            <p:nvPr/>
          </p:nvSpPr>
          <p:spPr bwMode="auto">
            <a:xfrm>
              <a:off x="1649" y="1987"/>
              <a:ext cx="2463" cy="0"/>
            </a:xfrm>
            <a:prstGeom prst="line">
              <a:avLst/>
            </a:prstGeom>
            <a:noFill/>
            <a:ln w="25400" cap="rnd">
              <a:solidFill>
                <a:srgbClr val="000000"/>
              </a:solidFill>
              <a:round/>
              <a:headEnd type="none" w="lg" len="med"/>
              <a:tailEnd type="none" w="lg" len="med"/>
            </a:ln>
            <a:effectLst>
              <a:innerShdw blurRad="114300">
                <a:prstClr val="black"/>
              </a:innerShdw>
            </a:effectLst>
          </p:spPr>
          <p:txBody>
            <a:bodyPr anchor="ctr"/>
            <a:lstStyle/>
            <a:p>
              <a:pPr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6" name="Line 15"/>
            <p:cNvSpPr>
              <a:spLocks noChangeShapeType="1"/>
            </p:cNvSpPr>
            <p:nvPr/>
          </p:nvSpPr>
          <p:spPr bwMode="auto">
            <a:xfrm>
              <a:off x="1649" y="2851"/>
              <a:ext cx="2463" cy="0"/>
            </a:xfrm>
            <a:prstGeom prst="line">
              <a:avLst/>
            </a:prstGeom>
            <a:noFill/>
            <a:ln w="25400" cap="rnd">
              <a:solidFill>
                <a:srgbClr val="000000"/>
              </a:solidFill>
              <a:round/>
              <a:headEnd type="none" w="lg" len="med"/>
              <a:tailEnd type="none" w="lg" len="med"/>
            </a:ln>
            <a:effectLst>
              <a:innerShdw blurRad="114300">
                <a:prstClr val="black"/>
              </a:innerShdw>
            </a:effectLst>
          </p:spPr>
          <p:txBody>
            <a:bodyPr anchor="ctr"/>
            <a:lstStyle/>
            <a:p>
              <a:pPr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7" name="Line 16"/>
            <p:cNvSpPr>
              <a:spLocks noChangeShapeType="1"/>
            </p:cNvSpPr>
            <p:nvPr/>
          </p:nvSpPr>
          <p:spPr bwMode="auto">
            <a:xfrm>
              <a:off x="1649" y="1987"/>
              <a:ext cx="0" cy="864"/>
            </a:xfrm>
            <a:prstGeom prst="line">
              <a:avLst/>
            </a:prstGeom>
            <a:noFill/>
            <a:ln w="25400" cap="rnd">
              <a:solidFill>
                <a:srgbClr val="000000"/>
              </a:solidFill>
              <a:round/>
              <a:headEnd type="none" w="lg" len="med"/>
              <a:tailEnd type="none" w="lg" len="med"/>
            </a:ln>
            <a:effectLst>
              <a:innerShdw blurRad="114300">
                <a:prstClr val="black"/>
              </a:innerShdw>
            </a:effectLst>
          </p:spPr>
          <p:txBody>
            <a:bodyPr anchor="ctr"/>
            <a:lstStyle/>
            <a:p>
              <a:pPr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8" name="Line 17"/>
            <p:cNvSpPr>
              <a:spLocks noChangeShapeType="1"/>
            </p:cNvSpPr>
            <p:nvPr/>
          </p:nvSpPr>
          <p:spPr bwMode="auto">
            <a:xfrm>
              <a:off x="4112" y="1987"/>
              <a:ext cx="0" cy="864"/>
            </a:xfrm>
            <a:prstGeom prst="line">
              <a:avLst/>
            </a:prstGeom>
            <a:noFill/>
            <a:ln w="25400" cap="rnd">
              <a:solidFill>
                <a:srgbClr val="000000"/>
              </a:solidFill>
              <a:round/>
              <a:headEnd type="none" w="lg" len="med"/>
              <a:tailEnd type="none" w="lg" len="med"/>
            </a:ln>
            <a:effectLst>
              <a:innerShdw blurRad="114300">
                <a:prstClr val="black"/>
              </a:innerShdw>
            </a:effectLst>
          </p:spPr>
          <p:txBody>
            <a:bodyPr anchor="ctr"/>
            <a:lstStyle/>
            <a:p>
              <a:pPr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9" name="Line 18"/>
            <p:cNvSpPr>
              <a:spLocks noChangeShapeType="1"/>
            </p:cNvSpPr>
            <p:nvPr/>
          </p:nvSpPr>
          <p:spPr bwMode="auto">
            <a:xfrm>
              <a:off x="1649" y="2275"/>
              <a:ext cx="2463" cy="0"/>
            </a:xfrm>
            <a:prstGeom prst="line">
              <a:avLst/>
            </a:prstGeom>
            <a:noFill/>
            <a:ln w="25400" cap="rnd">
              <a:solidFill>
                <a:srgbClr val="000000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0" name="Line 19"/>
            <p:cNvSpPr>
              <a:spLocks noChangeShapeType="1"/>
            </p:cNvSpPr>
            <p:nvPr/>
          </p:nvSpPr>
          <p:spPr bwMode="auto">
            <a:xfrm>
              <a:off x="2470" y="1987"/>
              <a:ext cx="0" cy="864"/>
            </a:xfrm>
            <a:prstGeom prst="line">
              <a:avLst/>
            </a:prstGeom>
            <a:noFill/>
            <a:ln w="25400" cap="rnd">
              <a:solidFill>
                <a:srgbClr val="000000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1" name="Line 20"/>
            <p:cNvSpPr>
              <a:spLocks noChangeShapeType="1"/>
            </p:cNvSpPr>
            <p:nvPr/>
          </p:nvSpPr>
          <p:spPr bwMode="auto">
            <a:xfrm>
              <a:off x="1649" y="2563"/>
              <a:ext cx="821" cy="0"/>
            </a:xfrm>
            <a:prstGeom prst="line">
              <a:avLst/>
            </a:prstGeom>
            <a:noFill/>
            <a:ln w="25400" cap="rnd">
              <a:solidFill>
                <a:srgbClr val="000000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2" name="Line 21"/>
            <p:cNvSpPr>
              <a:spLocks noChangeShapeType="1"/>
            </p:cNvSpPr>
            <p:nvPr/>
          </p:nvSpPr>
          <p:spPr bwMode="auto">
            <a:xfrm>
              <a:off x="3291" y="2275"/>
              <a:ext cx="0" cy="576"/>
            </a:xfrm>
            <a:prstGeom prst="line">
              <a:avLst/>
            </a:prstGeom>
            <a:noFill/>
            <a:ln w="25400" cap="rnd">
              <a:solidFill>
                <a:srgbClr val="000000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3" name="Line 22"/>
            <p:cNvSpPr>
              <a:spLocks noChangeShapeType="1"/>
            </p:cNvSpPr>
            <p:nvPr/>
          </p:nvSpPr>
          <p:spPr bwMode="auto">
            <a:xfrm>
              <a:off x="3291" y="2563"/>
              <a:ext cx="821" cy="0"/>
            </a:xfrm>
            <a:prstGeom prst="line">
              <a:avLst/>
            </a:prstGeom>
            <a:noFill/>
            <a:ln w="25400" cap="rnd">
              <a:solidFill>
                <a:srgbClr val="000000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95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517661" y="1752600"/>
            <a:ext cx="6108678" cy="636587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HTML Forms</a:t>
            </a:r>
            <a:endParaRPr lang="bg-BG" dirty="0" smtClean="0"/>
          </a:p>
        </p:txBody>
      </p:sp>
      <p:sp>
        <p:nvSpPr>
          <p:cNvPr id="1021955" name="Rectangle 3"/>
          <p:cNvSpPr>
            <a:spLocks noChangeArrowheads="1"/>
          </p:cNvSpPr>
          <p:nvPr/>
        </p:nvSpPr>
        <p:spPr bwMode="auto">
          <a:xfrm>
            <a:off x="1517661" y="2565632"/>
            <a:ext cx="6108678" cy="4093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ctr" eaLnBrk="0" hangingPunct="0">
              <a:lnSpc>
                <a:spcPct val="95000"/>
              </a:lnSpc>
              <a:spcBef>
                <a:spcPct val="200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dirty="0" smtClean="0">
                <a:solidFill>
                  <a:srgbClr val="FAF7C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Entering User Data from a Web Page</a:t>
            </a:r>
            <a:endParaRPr lang="bg-BG" sz="2800" b="1" dirty="0" smtClean="0">
              <a:solidFill>
                <a:srgbClr val="FAF7C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1000" y="3172057"/>
            <a:ext cx="2273322" cy="2960916"/>
          </a:xfrm>
          <a:prstGeom prst="roundRect">
            <a:avLst>
              <a:gd name="adj" fmla="val 8287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53200" y="549193"/>
            <a:ext cx="1524000" cy="1311432"/>
          </a:xfrm>
          <a:prstGeom prst="roundRect">
            <a:avLst>
              <a:gd name="adj" fmla="val 8514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8313566">
            <a:off x="4996228" y="3366752"/>
            <a:ext cx="2922906" cy="32666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89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874015"/>
            <a:ext cx="1574778" cy="1691617"/>
          </a:xfrm>
          <a:prstGeom prst="roundRect">
            <a:avLst>
              <a:gd name="adj" fmla="val 3764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HTML Forms</a:t>
            </a:r>
          </a:p>
        </p:txBody>
      </p:sp>
      <p:sp>
        <p:nvSpPr>
          <p:cNvPr id="9338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1200"/>
              </a:spcBef>
              <a:defRPr/>
            </a:pPr>
            <a:r>
              <a:rPr lang="en-US" dirty="0" smtClean="0"/>
              <a:t>Forms are the primary method for gathering data from site visitors</a:t>
            </a:r>
          </a:p>
          <a:p>
            <a:pPr>
              <a:lnSpc>
                <a:spcPct val="100000"/>
              </a:lnSpc>
              <a:spcBef>
                <a:spcPts val="1200"/>
              </a:spcBef>
              <a:defRPr/>
            </a:pPr>
            <a:r>
              <a:rPr lang="en-US" dirty="0" smtClean="0"/>
              <a:t>Create a form block with</a:t>
            </a:r>
          </a:p>
          <a:p>
            <a:pPr>
              <a:lnSpc>
                <a:spcPct val="100000"/>
              </a:lnSpc>
              <a:spcBef>
                <a:spcPts val="1200"/>
              </a:spcBef>
              <a:defRPr/>
            </a:pPr>
            <a:endParaRPr lang="en-US" dirty="0" smtClean="0"/>
          </a:p>
          <a:p>
            <a:pPr>
              <a:lnSpc>
                <a:spcPct val="100000"/>
              </a:lnSpc>
              <a:spcBef>
                <a:spcPts val="1200"/>
              </a:spcBef>
              <a:defRPr/>
            </a:pPr>
            <a:r>
              <a:rPr lang="en-US" dirty="0" smtClean="0"/>
              <a:t>Example:</a:t>
            </a:r>
          </a:p>
        </p:txBody>
      </p:sp>
      <p:sp>
        <p:nvSpPr>
          <p:cNvPr id="933892" name="Rectangle 4"/>
          <p:cNvSpPr>
            <a:spLocks noChangeArrowheads="1"/>
          </p:cNvSpPr>
          <p:nvPr/>
        </p:nvSpPr>
        <p:spPr bwMode="auto">
          <a:xfrm>
            <a:off x="755650" y="3105090"/>
            <a:ext cx="7488238" cy="40011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&lt;form&gt;&lt;/form&gt;</a:t>
            </a:r>
          </a:p>
        </p:txBody>
      </p:sp>
      <p:sp>
        <p:nvSpPr>
          <p:cNvPr id="933893" name="Rectangle 5"/>
          <p:cNvSpPr>
            <a:spLocks noChangeArrowheads="1"/>
          </p:cNvSpPr>
          <p:nvPr/>
        </p:nvSpPr>
        <p:spPr bwMode="auto">
          <a:xfrm>
            <a:off x="755650" y="4495800"/>
            <a:ext cx="7488238" cy="132343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&lt;form name="myForm" method="post" action="path/to/some-script.php"&gt;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...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&lt;/form&gt;</a:t>
            </a:r>
          </a:p>
        </p:txBody>
      </p:sp>
      <p:sp>
        <p:nvSpPr>
          <p:cNvPr id="933894" name="AutoShape 6"/>
          <p:cNvSpPr>
            <a:spLocks noChangeArrowheads="1"/>
          </p:cNvSpPr>
          <p:nvPr/>
        </p:nvSpPr>
        <p:spPr bwMode="auto">
          <a:xfrm>
            <a:off x="1981200" y="5562600"/>
            <a:ext cx="5513388" cy="953453"/>
          </a:xfrm>
          <a:prstGeom prst="wedgeRoundRectCallout">
            <a:avLst>
              <a:gd name="adj1" fmla="val -43068"/>
              <a:gd name="adj2" fmla="val -90443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The "action" attribute tells where the form data should be sent</a:t>
            </a:r>
          </a:p>
        </p:txBody>
      </p:sp>
      <p:sp>
        <p:nvSpPr>
          <p:cNvPr id="933895" name="AutoShape 7"/>
          <p:cNvSpPr>
            <a:spLocks noChangeArrowheads="1"/>
          </p:cNvSpPr>
          <p:nvPr/>
        </p:nvSpPr>
        <p:spPr bwMode="auto">
          <a:xfrm>
            <a:off x="3581400" y="2819400"/>
            <a:ext cx="5065712" cy="1379101"/>
          </a:xfrm>
          <a:prstGeom prst="wedgeRoundRectCallout">
            <a:avLst>
              <a:gd name="adj1" fmla="val -37849"/>
              <a:gd name="adj2" fmla="val 77080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The “method" attribute tells how the form data should be sent – via GET or POST request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3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3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3894" grpId="0" animBg="1"/>
      <p:bldP spid="933895" grpId="0" animBg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Form Fields</a:t>
            </a:r>
          </a:p>
        </p:txBody>
      </p:sp>
      <p:sp>
        <p:nvSpPr>
          <p:cNvPr id="9359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sz="3000" dirty="0" smtClean="0"/>
              <a:t>Text fields are single-line entry fields:</a:t>
            </a:r>
          </a:p>
          <a:p>
            <a:pPr>
              <a:lnSpc>
                <a:spcPct val="100000"/>
              </a:lnSpc>
              <a:defRPr/>
            </a:pPr>
            <a:endParaRPr lang="en-US" sz="2400" b="0" dirty="0" smtClean="0">
              <a:solidFill>
                <a:srgbClr val="42679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ourier New" pitchFamily="49" charset="0"/>
            </a:endParaRPr>
          </a:p>
          <a:p>
            <a:pPr>
              <a:lnSpc>
                <a:spcPct val="100000"/>
              </a:lnSpc>
              <a:defRPr/>
            </a:pPr>
            <a:endParaRPr lang="en-US" sz="2400" b="0" dirty="0" smtClean="0">
              <a:solidFill>
                <a:srgbClr val="42679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ourier New" pitchFamily="49" charset="0"/>
            </a:endParaRPr>
          </a:p>
          <a:p>
            <a:pPr>
              <a:lnSpc>
                <a:spcPct val="100000"/>
              </a:lnSpc>
              <a:defRPr/>
            </a:pPr>
            <a:r>
              <a:rPr lang="en-US" sz="3000" dirty="0" smtClean="0"/>
              <a:t>Text areas can contain multiple lines of text:</a:t>
            </a:r>
          </a:p>
          <a:p>
            <a:pPr>
              <a:lnSpc>
                <a:spcPct val="100000"/>
              </a:lnSpc>
              <a:defRPr/>
            </a:pPr>
            <a:endParaRPr lang="en-US" sz="2800" dirty="0" smtClean="0"/>
          </a:p>
          <a:p>
            <a:pPr>
              <a:lnSpc>
                <a:spcPct val="100000"/>
              </a:lnSpc>
              <a:defRPr/>
            </a:pPr>
            <a:endParaRPr lang="en-US" sz="2800" dirty="0" smtClean="0"/>
          </a:p>
          <a:p>
            <a:pPr>
              <a:lnSpc>
                <a:spcPct val="100000"/>
              </a:lnSpc>
              <a:defRPr/>
            </a:pPr>
            <a:r>
              <a:rPr lang="en-US" sz="3000" dirty="0" smtClean="0"/>
              <a:t>Hidden fields contain data not shown to user:</a:t>
            </a:r>
          </a:p>
          <a:p>
            <a:pPr marL="0" indent="0">
              <a:lnSpc>
                <a:spcPct val="100000"/>
              </a:lnSpc>
              <a:buNone/>
              <a:defRPr/>
            </a:pPr>
            <a:endParaRPr lang="en-US" sz="2800" dirty="0" smtClean="0"/>
          </a:p>
          <a:p>
            <a:pPr lvl="1">
              <a:lnSpc>
                <a:spcPct val="100000"/>
              </a:lnSpc>
              <a:defRPr/>
            </a:pPr>
            <a:r>
              <a:rPr lang="en-US" sz="2800" dirty="0" smtClean="0"/>
              <a:t>Often used by JavaScript code</a:t>
            </a:r>
            <a:endParaRPr lang="en-US" sz="2800" b="0" dirty="0" smtClean="0">
              <a:solidFill>
                <a:srgbClr val="42679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ourier New" pitchFamily="49" charset="0"/>
            </a:endParaRPr>
          </a:p>
        </p:txBody>
      </p:sp>
      <p:sp>
        <p:nvSpPr>
          <p:cNvPr id="935940" name="Rectangle 4"/>
          <p:cNvSpPr>
            <a:spLocks noChangeArrowheads="1"/>
          </p:cNvSpPr>
          <p:nvPr/>
        </p:nvSpPr>
        <p:spPr bwMode="auto">
          <a:xfrm>
            <a:off x="755650" y="1730514"/>
            <a:ext cx="7488238" cy="70788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&lt;input type="text" name="FirstName" value="This is a text field"&gt;</a:t>
            </a:r>
          </a:p>
        </p:txBody>
      </p:sp>
      <p:sp>
        <p:nvSpPr>
          <p:cNvPr id="935941" name="Rectangle 5"/>
          <p:cNvSpPr>
            <a:spLocks noChangeArrowheads="1"/>
          </p:cNvSpPr>
          <p:nvPr/>
        </p:nvSpPr>
        <p:spPr bwMode="auto">
          <a:xfrm>
            <a:off x="755650" y="3276600"/>
            <a:ext cx="7488238" cy="70788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&lt;textarea name="Comments"&gt;This is a multi-line text field&lt;/textarea&gt;</a:t>
            </a:r>
          </a:p>
        </p:txBody>
      </p:sp>
      <p:sp>
        <p:nvSpPr>
          <p:cNvPr id="935942" name="Rectangle 6"/>
          <p:cNvSpPr>
            <a:spLocks noChangeArrowheads="1"/>
          </p:cNvSpPr>
          <p:nvPr/>
        </p:nvSpPr>
        <p:spPr bwMode="auto">
          <a:xfrm>
            <a:off x="755650" y="4930914"/>
            <a:ext cx="7488238" cy="70788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&lt;input type="hidden" name="Account" value="This is a hidden text field"&gt;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Form Input Controls</a:t>
            </a:r>
          </a:p>
        </p:txBody>
      </p:sp>
      <p:sp>
        <p:nvSpPr>
          <p:cNvPr id="9379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sz="3000" dirty="0" smtClean="0"/>
              <a:t>Create a checkbox:</a:t>
            </a:r>
          </a:p>
          <a:p>
            <a:pPr>
              <a:lnSpc>
                <a:spcPct val="100000"/>
              </a:lnSpc>
              <a:defRPr/>
            </a:pPr>
            <a:endParaRPr lang="en-US" sz="3000" dirty="0" smtClean="0"/>
          </a:p>
          <a:p>
            <a:pPr>
              <a:lnSpc>
                <a:spcPct val="100000"/>
              </a:lnSpc>
              <a:defRPr/>
            </a:pPr>
            <a:endParaRPr lang="en-US" sz="3000" b="0" dirty="0" smtClean="0">
              <a:solidFill>
                <a:srgbClr val="42679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ourier New" pitchFamily="49" charset="0"/>
            </a:endParaRPr>
          </a:p>
          <a:p>
            <a:pPr>
              <a:lnSpc>
                <a:spcPct val="100000"/>
              </a:lnSpc>
              <a:defRPr/>
            </a:pPr>
            <a:r>
              <a:rPr lang="en-US" sz="3000" dirty="0" smtClean="0"/>
              <a:t>Create a radio button:</a:t>
            </a:r>
          </a:p>
          <a:p>
            <a:pPr>
              <a:lnSpc>
                <a:spcPct val="100000"/>
              </a:lnSpc>
              <a:defRPr/>
            </a:pPr>
            <a:endParaRPr lang="en-US" sz="3000" dirty="0" smtClean="0"/>
          </a:p>
          <a:p>
            <a:pPr>
              <a:lnSpc>
                <a:spcPct val="100000"/>
              </a:lnSpc>
              <a:spcBef>
                <a:spcPts val="3000"/>
              </a:spcBef>
              <a:defRPr/>
            </a:pPr>
            <a:r>
              <a:rPr lang="en-US" sz="3000" dirty="0" smtClean="0"/>
              <a:t>Radio buttons can be grouped, allowing only one to be selected from a group:</a:t>
            </a:r>
          </a:p>
        </p:txBody>
      </p:sp>
      <p:sp>
        <p:nvSpPr>
          <p:cNvPr id="937988" name="Rectangle 4"/>
          <p:cNvSpPr>
            <a:spLocks noChangeArrowheads="1"/>
          </p:cNvSpPr>
          <p:nvPr/>
        </p:nvSpPr>
        <p:spPr bwMode="auto">
          <a:xfrm>
            <a:off x="755650" y="1806714"/>
            <a:ext cx="7488238" cy="70788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&lt;input type="checkbox" name="fruit" value="apple"&gt;</a:t>
            </a:r>
          </a:p>
        </p:txBody>
      </p:sp>
      <p:sp>
        <p:nvSpPr>
          <p:cNvPr id="937989" name="Rectangle 5"/>
          <p:cNvSpPr>
            <a:spLocks noChangeArrowheads="1"/>
          </p:cNvSpPr>
          <p:nvPr/>
        </p:nvSpPr>
        <p:spPr bwMode="auto">
          <a:xfrm>
            <a:off x="755650" y="3486090"/>
            <a:ext cx="7488238" cy="40011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&lt;input type="radio" name="title" value="Mr."&gt;</a:t>
            </a:r>
          </a:p>
        </p:txBody>
      </p:sp>
      <p:sp>
        <p:nvSpPr>
          <p:cNvPr id="937990" name="Rectangle 6"/>
          <p:cNvSpPr>
            <a:spLocks noChangeArrowheads="1"/>
          </p:cNvSpPr>
          <p:nvPr/>
        </p:nvSpPr>
        <p:spPr bwMode="auto">
          <a:xfrm>
            <a:off x="762000" y="5445125"/>
            <a:ext cx="7467600" cy="70788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&lt;input type="radio" name="town" value="Sofia"&gt;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&lt;input type="radio" name="town" value="Varna"&gt;</a:t>
            </a: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Other Form Controls</a:t>
            </a:r>
          </a:p>
        </p:txBody>
      </p:sp>
      <p:sp>
        <p:nvSpPr>
          <p:cNvPr id="9400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dirty="0" smtClean="0"/>
              <a:t>Pull down menu (drop-down list):</a:t>
            </a:r>
          </a:p>
          <a:p>
            <a:pPr>
              <a:lnSpc>
                <a:spcPct val="100000"/>
              </a:lnSpc>
              <a:defRPr/>
            </a:pPr>
            <a:endParaRPr lang="en-US" dirty="0" smtClean="0"/>
          </a:p>
          <a:p>
            <a:pPr>
              <a:lnSpc>
                <a:spcPct val="100000"/>
              </a:lnSpc>
              <a:defRPr/>
            </a:pPr>
            <a:endParaRPr lang="en-US" dirty="0" smtClean="0"/>
          </a:p>
          <a:p>
            <a:pPr>
              <a:lnSpc>
                <a:spcPct val="100000"/>
              </a:lnSpc>
              <a:defRPr/>
            </a:pPr>
            <a:endParaRPr lang="en-US" dirty="0" smtClean="0"/>
          </a:p>
          <a:p>
            <a:pPr>
              <a:lnSpc>
                <a:spcPct val="100000"/>
              </a:lnSpc>
              <a:defRPr/>
            </a:pPr>
            <a:endParaRPr lang="en-US" sz="2800" b="0" dirty="0" smtClean="0">
              <a:solidFill>
                <a:srgbClr val="42679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ourier New" pitchFamily="49" charset="0"/>
            </a:endParaRPr>
          </a:p>
          <a:p>
            <a:pPr>
              <a:lnSpc>
                <a:spcPct val="100000"/>
              </a:lnSpc>
              <a:spcBef>
                <a:spcPts val="3000"/>
              </a:spcBef>
              <a:defRPr/>
            </a:pPr>
            <a:r>
              <a:rPr lang="en-US" dirty="0" smtClean="0"/>
              <a:t>Submit button:</a:t>
            </a:r>
          </a:p>
        </p:txBody>
      </p:sp>
      <p:sp>
        <p:nvSpPr>
          <p:cNvPr id="940036" name="Rectangle 4"/>
          <p:cNvSpPr>
            <a:spLocks noChangeArrowheads="1"/>
          </p:cNvSpPr>
          <p:nvPr/>
        </p:nvSpPr>
        <p:spPr bwMode="auto">
          <a:xfrm>
            <a:off x="611188" y="1752600"/>
            <a:ext cx="7848600" cy="212365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&lt;select name="gender"&gt;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&lt;option value="Value 1"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selected="selected"&gt;Male&lt;/option&gt;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&lt;option value="Value 2"&gt;Female&lt;/option&gt;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&lt;option value="Value 3"&gt;Other&lt;/option&gt;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&lt;/select&gt;</a:t>
            </a:r>
          </a:p>
        </p:txBody>
      </p:sp>
      <p:sp>
        <p:nvSpPr>
          <p:cNvPr id="940037" name="Rectangle 5"/>
          <p:cNvSpPr>
            <a:spLocks noChangeArrowheads="1"/>
          </p:cNvSpPr>
          <p:nvPr/>
        </p:nvSpPr>
        <p:spPr bwMode="auto">
          <a:xfrm>
            <a:off x="611188" y="5112603"/>
            <a:ext cx="7848600" cy="76944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&lt;input type="submit" name="submitBtn" value="Apply Now"&gt;</a:t>
            </a: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Other Form Controls (2)</a:t>
            </a:r>
            <a:endParaRPr lang="bg-BG" smtClean="0"/>
          </a:p>
        </p:txBody>
      </p:sp>
      <p:sp>
        <p:nvSpPr>
          <p:cNvPr id="10598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ct val="60000"/>
              </a:spcBef>
              <a:defRPr/>
            </a:pPr>
            <a:r>
              <a:rPr lang="en-US" sz="3000" dirty="0" smtClean="0"/>
              <a:t>Reset button – clears the form</a:t>
            </a:r>
          </a:p>
          <a:p>
            <a:pPr>
              <a:lnSpc>
                <a:spcPct val="100000"/>
              </a:lnSpc>
              <a:spcBef>
                <a:spcPct val="60000"/>
              </a:spcBef>
              <a:defRPr/>
            </a:pPr>
            <a:endParaRPr lang="en-US" sz="3000" dirty="0" smtClean="0"/>
          </a:p>
          <a:p>
            <a:pPr>
              <a:lnSpc>
                <a:spcPct val="100000"/>
              </a:lnSpc>
              <a:spcBef>
                <a:spcPct val="60000"/>
              </a:spcBef>
              <a:defRPr/>
            </a:pPr>
            <a:r>
              <a:rPr lang="en-US" sz="3000" dirty="0" smtClean="0"/>
              <a:t>Image button – acts like submit but image is displayed instead of button</a:t>
            </a:r>
          </a:p>
          <a:p>
            <a:pPr>
              <a:lnSpc>
                <a:spcPct val="100000"/>
              </a:lnSpc>
              <a:spcBef>
                <a:spcPct val="60000"/>
              </a:spcBef>
              <a:defRPr/>
            </a:pPr>
            <a:endParaRPr lang="en-US" sz="3000" dirty="0" smtClean="0"/>
          </a:p>
          <a:p>
            <a:pPr>
              <a:lnSpc>
                <a:spcPct val="100000"/>
              </a:lnSpc>
              <a:spcBef>
                <a:spcPct val="60000"/>
              </a:spcBef>
              <a:defRPr/>
            </a:pPr>
            <a:r>
              <a:rPr lang="en-US" sz="3000" dirty="0" smtClean="0"/>
              <a:t>Ordinary button – used for JavaScript, no default action</a:t>
            </a:r>
            <a:endParaRPr lang="bg-BG" sz="3000" dirty="0" smtClean="0"/>
          </a:p>
        </p:txBody>
      </p:sp>
      <p:sp>
        <p:nvSpPr>
          <p:cNvPr id="1059844" name="Rectangle 4"/>
          <p:cNvSpPr>
            <a:spLocks noChangeArrowheads="1"/>
          </p:cNvSpPr>
          <p:nvPr/>
        </p:nvSpPr>
        <p:spPr bwMode="auto">
          <a:xfrm>
            <a:off x="755650" y="1752600"/>
            <a:ext cx="7632700" cy="83099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&lt;input type="reset" name="resetBtn" value="Clear the form"&gt;</a:t>
            </a:r>
          </a:p>
        </p:txBody>
      </p:sp>
      <p:sp>
        <p:nvSpPr>
          <p:cNvPr id="1059845" name="Rectangle 5"/>
          <p:cNvSpPr>
            <a:spLocks noChangeArrowheads="1"/>
          </p:cNvSpPr>
          <p:nvPr/>
        </p:nvSpPr>
        <p:spPr bwMode="auto">
          <a:xfrm>
            <a:off x="755650" y="3808413"/>
            <a:ext cx="7632700" cy="83099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&lt;input type="image" src="submit.gif" name="submitBtn" alt="Submit"&gt;</a:t>
            </a:r>
          </a:p>
        </p:txBody>
      </p:sp>
      <p:sp>
        <p:nvSpPr>
          <p:cNvPr id="1059846" name="Rectangle 6"/>
          <p:cNvSpPr>
            <a:spLocks noChangeArrowheads="1"/>
          </p:cNvSpPr>
          <p:nvPr/>
        </p:nvSpPr>
        <p:spPr bwMode="auto">
          <a:xfrm>
            <a:off x="755650" y="5862935"/>
            <a:ext cx="76327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&lt;input type="button" value="simple button"&gt;</a:t>
            </a:r>
          </a:p>
        </p:txBody>
      </p:sp>
    </p:spTree>
  </p:cSld>
  <p:clrMapOvr>
    <a:masterClrMapping/>
  </p:clrMapOvr>
  <p:transition/>
</p:sld>
</file>

<file path=ppt/theme/theme1.xml><?xml version="1.0" encoding="utf-8"?>
<a:theme xmlns:a="http://schemas.openxmlformats.org/drawingml/2006/main" name="Telerik Master Template">
  <a:themeElements>
    <a:clrScheme name="Telerik Colors Theme">
      <a:dk1>
        <a:sysClr val="windowText" lastClr="000000"/>
      </a:dk1>
      <a:lt1>
        <a:srgbClr val="CCFF66"/>
      </a:lt1>
      <a:dk2>
        <a:srgbClr val="30356E"/>
      </a:dk2>
      <a:lt2>
        <a:srgbClr val="CCFF33"/>
      </a:lt2>
      <a:accent1>
        <a:srgbClr val="CC4757"/>
      </a:accent1>
      <a:accent2>
        <a:srgbClr val="FF6F61"/>
      </a:accent2>
      <a:accent3>
        <a:srgbClr val="FF953E"/>
      </a:accent3>
      <a:accent4>
        <a:srgbClr val="F8BD52"/>
      </a:accent4>
      <a:accent5>
        <a:srgbClr val="46A6BD"/>
      </a:accent5>
      <a:accent6>
        <a:srgbClr val="5488BC"/>
      </a:accent6>
      <a:hlink>
        <a:srgbClr val="76B200"/>
      </a:hlink>
      <a:folHlink>
        <a:srgbClr val="FFCF3E"/>
      </a:folHlink>
    </a:clrScheme>
    <a:fontScheme name="Deluxe">
      <a:majorFont>
        <a:latin typeface="Corbel"/>
        <a:ea typeface=""/>
        <a:cs typeface=""/>
        <a:font script="Jpan" typeface="HGｺﾞｼｯｸM"/>
        <a:font script="Hang" typeface="HY엽서L"/>
        <a:font script="Hans" typeface="华文新魏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新魏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Deluxe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280000"/>
              </a:schemeClr>
            </a:gs>
            <a:gs pos="14000">
              <a:schemeClr val="phClr">
                <a:tint val="37000"/>
                <a:satMod val="250000"/>
              </a:schemeClr>
            </a:gs>
            <a:gs pos="45000">
              <a:schemeClr val="phClr">
                <a:tint val="53000"/>
                <a:satMod val="220000"/>
              </a:schemeClr>
            </a:gs>
            <a:gs pos="65000">
              <a:schemeClr val="phClr">
                <a:tint val="53000"/>
                <a:satMod val="220000"/>
              </a:schemeClr>
            </a:gs>
            <a:gs pos="86000">
              <a:schemeClr val="phClr">
                <a:tint val="42000"/>
                <a:satMod val="240000"/>
              </a:schemeClr>
            </a:gs>
            <a:gs pos="100000">
              <a:schemeClr val="phClr">
                <a:tint val="20000"/>
                <a:satMod val="23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75000"/>
                <a:satMod val="160000"/>
              </a:schemeClr>
            </a:gs>
            <a:gs pos="60000">
              <a:schemeClr val="phClr">
                <a:satMod val="150000"/>
              </a:schemeClr>
            </a:gs>
            <a:gs pos="100000">
              <a:schemeClr val="phClr">
                <a:tint val="75000"/>
                <a:satMod val="200000"/>
              </a:schemeClr>
            </a:gs>
          </a:gsLst>
          <a:lin ang="16200000" scaled="1"/>
        </a:gradFill>
      </a:fillStyleLst>
      <a:lnStyleLst>
        <a:ln w="9525" cap="flat" cmpd="sng" algn="ctr">
          <a:solidFill>
            <a:schemeClr val="phClr">
              <a:satMod val="14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prstMaterial="powder">
            <a:bevelT w="152400"/>
            <a:contourClr>
              <a:schemeClr val="phClr"/>
            </a:contourClr>
          </a:sp3d>
        </a:effectStyle>
        <a:effectStyle>
          <a:effectLst>
            <a:reflection blurRad="12700" stA="26000" endPos="28000" dist="38100" dir="5400000" sy="-100000"/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prstMaterial="powder">
            <a:bevelT w="190500" h="1016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3000"/>
                <a:satMod val="1550000"/>
              </a:schemeClr>
            </a:gs>
            <a:gs pos="1000">
              <a:schemeClr val="phClr">
                <a:tint val="48000"/>
                <a:satMod val="1550000"/>
              </a:schemeClr>
            </a:gs>
            <a:gs pos="90000">
              <a:schemeClr val="phClr">
                <a:shade val="18000"/>
                <a:satMod val="275000"/>
              </a:schemeClr>
            </a:gs>
          </a:gsLst>
          <a:path path="circle">
            <a:fillToRect r="210000" b="300000"/>
          </a:path>
        </a:gradFill>
        <a:gradFill rotWithShape="1">
          <a:gsLst>
            <a:gs pos="5000">
              <a:schemeClr val="phClr">
                <a:tint val="38000"/>
                <a:satMod val="1800000"/>
              </a:schemeClr>
            </a:gs>
            <a:gs pos="5000">
              <a:schemeClr val="phClr">
                <a:tint val="40000"/>
                <a:satMod val="1800000"/>
              </a:schemeClr>
            </a:gs>
            <a:gs pos="90000">
              <a:schemeClr val="phClr">
                <a:shade val="18000"/>
                <a:satMod val="275000"/>
              </a:schemeClr>
            </a:gs>
          </a:gsLst>
          <a:path path="circle">
            <a:fillToRect l="20000" t="30000" r="135000" b="10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Telerik Colors Theme">
    <a:dk1>
      <a:sysClr val="windowText" lastClr="000000"/>
    </a:dk1>
    <a:lt1>
      <a:srgbClr val="CCFF66"/>
    </a:lt1>
    <a:dk2>
      <a:srgbClr val="30356E"/>
    </a:dk2>
    <a:lt2>
      <a:srgbClr val="CCFF33"/>
    </a:lt2>
    <a:accent1>
      <a:srgbClr val="CC4757"/>
    </a:accent1>
    <a:accent2>
      <a:srgbClr val="FF6F61"/>
    </a:accent2>
    <a:accent3>
      <a:srgbClr val="FF953E"/>
    </a:accent3>
    <a:accent4>
      <a:srgbClr val="F8BD52"/>
    </a:accent4>
    <a:accent5>
      <a:srgbClr val="46A6BD"/>
    </a:accent5>
    <a:accent6>
      <a:srgbClr val="5488BC"/>
    </a:accent6>
    <a:hlink>
      <a:srgbClr val="76B200"/>
    </a:hlink>
    <a:folHlink>
      <a:srgbClr val="FFCF3E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1571</TotalTime>
  <Words>10936</Words>
  <Application>Microsoft Office PowerPoint</Application>
  <PresentationFormat>On-screen Show (4:3)</PresentationFormat>
  <Paragraphs>1828</Paragraphs>
  <Slides>122</Slides>
  <Notes>51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122</vt:i4>
      </vt:variant>
    </vt:vector>
  </HeadingPairs>
  <TitlesOfParts>
    <vt:vector size="123" baseType="lpstr">
      <vt:lpstr>Telerik Master Template</vt:lpstr>
      <vt:lpstr>Web Technologies Basics</vt:lpstr>
      <vt:lpstr>Table of Contents</vt:lpstr>
      <vt:lpstr>WWW and HTTP</vt:lpstr>
      <vt:lpstr>What is WWW?</vt:lpstr>
      <vt:lpstr>WWW Components</vt:lpstr>
      <vt:lpstr>WWW Infrastructure</vt:lpstr>
      <vt:lpstr>WWW Infrastructure (2)</vt:lpstr>
      <vt:lpstr>Main Components of WWW: URL</vt:lpstr>
      <vt:lpstr>URL Encoding</vt:lpstr>
      <vt:lpstr>Main Components of WWW: HTML</vt:lpstr>
      <vt:lpstr>Main Components of WWW: HTML</vt:lpstr>
      <vt:lpstr>HTML – Example</vt:lpstr>
      <vt:lpstr>Main Components of WWW: HTTP</vt:lpstr>
      <vt:lpstr>The HTTP Protocol</vt:lpstr>
      <vt:lpstr>HTTP: Request-Response Protocol</vt:lpstr>
      <vt:lpstr>Example: Hyper Text Transfer Protocol</vt:lpstr>
      <vt:lpstr>HTTP Request Message</vt:lpstr>
      <vt:lpstr>HTTP GET Request – Example</vt:lpstr>
      <vt:lpstr>HTTP POST Request – Example</vt:lpstr>
      <vt:lpstr>Conditional HTTP GET – Example</vt:lpstr>
      <vt:lpstr>HTTP Response Message</vt:lpstr>
      <vt:lpstr>HTTP Response – Example</vt:lpstr>
      <vt:lpstr>HTTP Response – Example</vt:lpstr>
      <vt:lpstr>HTTP Request Methods</vt:lpstr>
      <vt:lpstr>HTTP Response Codes</vt:lpstr>
      <vt:lpstr>Cookies</vt:lpstr>
      <vt:lpstr>HTTP Developer Tools</vt:lpstr>
      <vt:lpstr>HTML Basics</vt:lpstr>
      <vt:lpstr>First HTML Page</vt:lpstr>
      <vt:lpstr>First HTML Page: Tags</vt:lpstr>
      <vt:lpstr>First HTML Page: Header</vt:lpstr>
      <vt:lpstr>First HTML Page: Body</vt:lpstr>
      <vt:lpstr>Some Simple Tags</vt:lpstr>
      <vt:lpstr>Some Simple Tags – Example</vt:lpstr>
      <vt:lpstr>Some Simple Tags – Example (2)</vt:lpstr>
      <vt:lpstr>Tags Attributes</vt:lpstr>
      <vt:lpstr>Headings and Paragraphs</vt:lpstr>
      <vt:lpstr>Headings and Paragraphs – Example </vt:lpstr>
      <vt:lpstr>Headings and Paragraphs – Example (2)</vt:lpstr>
      <vt:lpstr>The &lt;!doctype&gt; Declaration</vt:lpstr>
      <vt:lpstr>HTML vs. XHTML</vt:lpstr>
      <vt:lpstr>XHTML vs. HTML (2)</vt:lpstr>
      <vt:lpstr>HTML Structure</vt:lpstr>
      <vt:lpstr>The &lt;head&gt; Section</vt:lpstr>
      <vt:lpstr>&lt;head&gt; Section: &lt;title&gt; tag</vt:lpstr>
      <vt:lpstr>&lt;head&gt; Section: &lt;meta&gt;</vt:lpstr>
      <vt:lpstr>&lt;head&gt; Section: &lt;script&gt;</vt:lpstr>
      <vt:lpstr>The &lt;script&gt; Tag – Example</vt:lpstr>
      <vt:lpstr>&lt;head&gt; Section: &lt;style&gt;</vt:lpstr>
      <vt:lpstr>Comments: &lt;!-- --&gt; Tag</vt:lpstr>
      <vt:lpstr>&lt;body&gt; Section: Introduction</vt:lpstr>
      <vt:lpstr>&lt;body&gt; Section: Attributes</vt:lpstr>
      <vt:lpstr>Text Styling without CSS</vt:lpstr>
      <vt:lpstr>Text Formatting</vt:lpstr>
      <vt:lpstr>Text Formatting – Example</vt:lpstr>
      <vt:lpstr>Text Formatting – Example (2)</vt:lpstr>
      <vt:lpstr>Hyperlinks: &lt;a&gt; Tag</vt:lpstr>
      <vt:lpstr>Hyperlinks: &lt;a&gt; Tag (2)</vt:lpstr>
      <vt:lpstr>Hyperlinks: &lt;a&gt; Tag (3)</vt:lpstr>
      <vt:lpstr>Hyperlinks and Sections</vt:lpstr>
      <vt:lpstr>Hyperlinks – Example</vt:lpstr>
      <vt:lpstr>Hyperlinks – Example (2)</vt:lpstr>
      <vt:lpstr>Links to the Same Document – Example </vt:lpstr>
      <vt:lpstr>Links to the Same Document – Example (2) </vt:lpstr>
      <vt:lpstr>Images: &lt;img&gt; tag</vt:lpstr>
      <vt:lpstr>Miscellaneous Tags</vt:lpstr>
      <vt:lpstr>Miscellaneous Tags – Example</vt:lpstr>
      <vt:lpstr>Ordered Lists: &lt;ol&gt; Tag</vt:lpstr>
      <vt:lpstr>Unordered Lists: &lt;ul&gt; Tag</vt:lpstr>
      <vt:lpstr>Definition lists: &lt;dl&gt; tag</vt:lpstr>
      <vt:lpstr>Lists – Example</vt:lpstr>
      <vt:lpstr>HTML Special Characters</vt:lpstr>
      <vt:lpstr>Special Chars – Example</vt:lpstr>
      <vt:lpstr>Special Chars – Example (2)</vt:lpstr>
      <vt:lpstr>Block And Inline Elements</vt:lpstr>
      <vt:lpstr>The &lt;div&gt; Tag</vt:lpstr>
      <vt:lpstr>The &lt;span&gt; Tag</vt:lpstr>
      <vt:lpstr>HTML Tables</vt:lpstr>
      <vt:lpstr>HTML Tables</vt:lpstr>
      <vt:lpstr>HTML Tables (2)</vt:lpstr>
      <vt:lpstr>Simple HTML Tables – Example</vt:lpstr>
      <vt:lpstr>Simple HTML Tables – Example (2)</vt:lpstr>
      <vt:lpstr>Complete HTML Tables</vt:lpstr>
      <vt:lpstr>Complete HTML Table: Example</vt:lpstr>
      <vt:lpstr>Complete HTML Table: Example</vt:lpstr>
      <vt:lpstr>Nested Tables</vt:lpstr>
      <vt:lpstr>Cells Width</vt:lpstr>
      <vt:lpstr>Cell Spacing and Padding</vt:lpstr>
      <vt:lpstr>Cell Spacing and Padding – Example</vt:lpstr>
      <vt:lpstr>Cell Spacing and Padding – Example (2)</vt:lpstr>
      <vt:lpstr>Column and Row Span</vt:lpstr>
      <vt:lpstr>Column and Row Span – Example</vt:lpstr>
      <vt:lpstr>Column and Row Span – Example (2)</vt:lpstr>
      <vt:lpstr>HTML Forms</vt:lpstr>
      <vt:lpstr>HTML Forms</vt:lpstr>
      <vt:lpstr>Form Fields</vt:lpstr>
      <vt:lpstr>Form Input Controls</vt:lpstr>
      <vt:lpstr>Other Form Controls</vt:lpstr>
      <vt:lpstr>Other Form Controls (2)</vt:lpstr>
      <vt:lpstr>Other Form Controls (3)</vt:lpstr>
      <vt:lpstr>HTML Forms – Example</vt:lpstr>
      <vt:lpstr>HTML Forms – Example (2)</vt:lpstr>
      <vt:lpstr>HTML Forms – Example (3)</vt:lpstr>
      <vt:lpstr>CSS</vt:lpstr>
      <vt:lpstr>CSS Introduction</vt:lpstr>
      <vt:lpstr>Style Sheets Syntax</vt:lpstr>
      <vt:lpstr>Style Sheets Syntax (2)</vt:lpstr>
      <vt:lpstr>Style Sheets Syntax (3)</vt:lpstr>
      <vt:lpstr>Style Sheets Syntax (4)</vt:lpstr>
      <vt:lpstr>Inline Styles</vt:lpstr>
      <vt:lpstr>Inline Styles: Example</vt:lpstr>
      <vt:lpstr>Inline Styles: Example (2)</vt:lpstr>
      <vt:lpstr>Embedded Styles</vt:lpstr>
      <vt:lpstr>Embedded Styles: Example</vt:lpstr>
      <vt:lpstr>Embedded Styles: Example (2)</vt:lpstr>
      <vt:lpstr>Embedded Styles: Example (3)</vt:lpstr>
      <vt:lpstr>External CSS Styles</vt:lpstr>
      <vt:lpstr>External Styles: Example</vt:lpstr>
      <vt:lpstr>External Styles: Example (2)</vt:lpstr>
      <vt:lpstr>External Styles: Example (3)</vt:lpstr>
      <vt:lpstr>External Styles: Example (4)</vt:lpstr>
      <vt:lpstr>Web Technologies Basics</vt:lpstr>
    </vt:vector>
  </TitlesOfParts>
  <Company>Telerik Corporation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Technologies Basics</dc:title>
  <dc:creator>Svetlin Nakov</dc:creator>
  <cp:lastModifiedBy>Doncho Minkov</cp:lastModifiedBy>
  <cp:revision>480</cp:revision>
  <dcterms:created xsi:type="dcterms:W3CDTF">2007-12-08T16:03:35Z</dcterms:created>
  <dcterms:modified xsi:type="dcterms:W3CDTF">2010-11-11T14:56:40Z</dcterms:modified>
</cp:coreProperties>
</file>